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259" r:id="rId4"/>
    <p:sldId id="260" r:id="rId5"/>
    <p:sldId id="261" r:id="rId6"/>
    <p:sldId id="262" r:id="rId7"/>
    <p:sldId id="263" r:id="rId8"/>
    <p:sldId id="269" r:id="rId9"/>
    <p:sldId id="292" r:id="rId10"/>
    <p:sldId id="270" r:id="rId11"/>
    <p:sldId id="293" r:id="rId12"/>
    <p:sldId id="271" r:id="rId13"/>
    <p:sldId id="295" r:id="rId14"/>
    <p:sldId id="272" r:id="rId15"/>
    <p:sldId id="273" r:id="rId16"/>
    <p:sldId id="274" r:id="rId17"/>
    <p:sldId id="275" r:id="rId18"/>
    <p:sldId id="276" r:id="rId19"/>
    <p:sldId id="277" r:id="rId20"/>
    <p:sldId id="278" r:id="rId21"/>
    <p:sldId id="279" r:id="rId22"/>
    <p:sldId id="280" r:id="rId23"/>
    <p:sldId id="281" r:id="rId24"/>
    <p:sldId id="294" r:id="rId25"/>
    <p:sldId id="282" r:id="rId26"/>
    <p:sldId id="283" r:id="rId27"/>
    <p:sldId id="284" r:id="rId28"/>
    <p:sldId id="285" r:id="rId29"/>
    <p:sldId id="286" r:id="rId30"/>
    <p:sldId id="287" r:id="rId31"/>
    <p:sldId id="289" r:id="rId32"/>
    <p:sldId id="29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41" autoAdjust="0"/>
  </p:normalViewPr>
  <p:slideViewPr>
    <p:cSldViewPr snapToGrid="0">
      <p:cViewPr varScale="1">
        <p:scale>
          <a:sx n="67" d="100"/>
          <a:sy n="67" d="100"/>
        </p:scale>
        <p:origin x="12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227A-C2C3-47BB-BA14-190C4786F184}" type="datetimeFigureOut">
              <a:rPr lang="zh-CN" altLang="en-US" smtClean="0"/>
              <a:t>2020/8/14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24442-3A08-4818-BCD3-3CA462005307}" type="slidenum">
              <a:rPr lang="zh-CN" altLang="en-US" smtClean="0"/>
              <a:t>‹#›</a:t>
            </a:fld>
            <a:endParaRPr lang="zh-CN" altLang="en-US"/>
          </a:p>
        </p:txBody>
      </p:sp>
    </p:spTree>
    <p:extLst>
      <p:ext uri="{BB962C8B-B14F-4D97-AF65-F5344CB8AC3E}">
        <p14:creationId xmlns:p14="http://schemas.microsoft.com/office/powerpoint/2010/main" val="340626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thank you for listening! I’m Baifeng Shi, from Peking University. I’m here to present our recent work “Informative Dropout for Robust Representation Learning: A Shape-bias Perspective”. </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a:t>
            </a:fld>
            <a:endParaRPr lang="zh-CN" altLang="en-US"/>
          </a:p>
        </p:txBody>
      </p:sp>
    </p:spTree>
    <p:extLst>
      <p:ext uri="{BB962C8B-B14F-4D97-AF65-F5344CB8AC3E}">
        <p14:creationId xmlns:p14="http://schemas.microsoft.com/office/powerpoint/2010/main" val="2788105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motivates our work. We want to see if texture-bias is the common reason of CNN’s different kinds of non-robustness. Specifically, we wonder if we can improve CNN’s robustness by training a more shape-biased model.</a:t>
            </a:r>
          </a:p>
          <a:p>
            <a:r>
              <a:rPr lang="en-US" altLang="zh-CN" dirty="0"/>
              <a:t>To train a shape-biased model, we first need to design an algorithm to decide what’s texture and what’s shape. Then we have to train a model so that it is less sensitive to all the texture, and depend more on the shape information.</a:t>
            </a:r>
          </a:p>
          <a:p>
            <a:r>
              <a:rPr lang="en-US" altLang="zh-CN" dirty="0"/>
              <a:t>Then for experiments, we first see that if our model is truly shape-biased, and then test our model’s robustness under different settings including ….., to see if there’s any improvement. </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10</a:t>
            </a:fld>
            <a:endParaRPr lang="zh-CN" altLang="en-US"/>
          </a:p>
        </p:txBody>
      </p:sp>
    </p:spTree>
    <p:extLst>
      <p:ext uri="{BB962C8B-B14F-4D97-AF65-F5344CB8AC3E}">
        <p14:creationId xmlns:p14="http://schemas.microsoft.com/office/powerpoint/2010/main" val="344920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start with the method.</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11</a:t>
            </a:fld>
            <a:endParaRPr lang="zh-CN" altLang="en-US"/>
          </a:p>
        </p:txBody>
      </p:sp>
    </p:spTree>
    <p:extLst>
      <p:ext uri="{BB962C8B-B14F-4D97-AF65-F5344CB8AC3E}">
        <p14:creationId xmlns:p14="http://schemas.microsoft.com/office/powerpoint/2010/main" val="4212439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first question is, how can we detect shape and texture.</a:t>
            </a:r>
          </a:p>
          <a:p>
            <a:r>
              <a:rPr lang="en-US" altLang="zh-CN" dirty="0"/>
              <a:t>The first idea would be edge detection. Since the shape is basically edges, so we can directly detect edges with some edge detection method, and use it as the input. However, as shown in the figure, edge detection may fail from time to time, even ruining the content of the image, especially when there is some complex texture.</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12</a:t>
            </a:fld>
            <a:endParaRPr lang="zh-CN" altLang="en-US"/>
          </a:p>
        </p:txBody>
      </p:sp>
    </p:spTree>
    <p:extLst>
      <p:ext uri="{BB962C8B-B14F-4D97-AF65-F5344CB8AC3E}">
        <p14:creationId xmlns:p14="http://schemas.microsoft.com/office/powerpoint/2010/main" val="7133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in this work, we take another approach. We get the inspiration from earlier work on human eye fixation and saliency detection. This work found that when looking at an image, humans tend to first look at the regions with high self-information. Later we will explain that self-information means. Intuitively, one can understand it as a level of difference between the current region and the surrounding regions. When a region is different from other regions, it contains more surprise. For example, when you look at this image, you may focus on the blank area, because this area is different from the surrounding area, which is colored and messy.</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13</a:t>
            </a:fld>
            <a:endParaRPr lang="zh-CN" altLang="en-US"/>
          </a:p>
        </p:txBody>
      </p:sp>
    </p:spTree>
    <p:extLst>
      <p:ext uri="{BB962C8B-B14F-4D97-AF65-F5344CB8AC3E}">
        <p14:creationId xmlns:p14="http://schemas.microsoft.com/office/powerpoint/2010/main" val="3930976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Formally, we can describe it with the Shannon self-information, which is defined as the negative logarithm of the probability of an event x. In our case, we care about the information contained in some location in the image. We formulate this as the self-information of the patch at this location. If we assume that this patch p, along with the patches in the neighborhood, are all sampled from some distribution q. Then we can estimate the information of p as the negative logarithm of q of p.</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14</a:t>
            </a:fld>
            <a:endParaRPr lang="zh-CN" altLang="en-US"/>
          </a:p>
        </p:txBody>
      </p:sp>
    </p:spTree>
    <p:extLst>
      <p:ext uri="{BB962C8B-B14F-4D97-AF65-F5344CB8AC3E}">
        <p14:creationId xmlns:p14="http://schemas.microsoft.com/office/powerpoint/2010/main" val="231482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an example. In this image, we select two patches, one on her shoulder, and another on this purple ornament on this hat. We also crop out the eight patches around each patch. For the first patch on her shoulder, since we assume that this patch and the patches around are sampled from the same distribution, we can somehow reconstruct the distribution from these nine samples. And since the center patch is different from other patches, it may lie in some local minima of the distribution, which means it has a low probability, and thus high self-information. For the second patch, we can see that this patch and the surrounding patches all look really similar, which means they all have a high probability, and thus low information.</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15</a:t>
            </a:fld>
            <a:endParaRPr lang="zh-CN" altLang="en-US"/>
          </a:p>
        </p:txBody>
      </p:sp>
    </p:spTree>
    <p:extLst>
      <p:ext uri="{BB962C8B-B14F-4D97-AF65-F5344CB8AC3E}">
        <p14:creationId xmlns:p14="http://schemas.microsoft.com/office/powerpoint/2010/main" val="677707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what’s the relationship between self-information and detection of shape and texture? Here’s an intuitive explanation from frequency. Since texture has higher frequency, the same pattern may repeat itself in a small region, thus have low information. However, for shape, like edges or corners, they are more unique in its neighborhood, and look more different from the surrounding patches, thus having a higher information. This figure illustrates the relationship between frequency and self-information.</a:t>
            </a:r>
          </a:p>
          <a:p>
            <a:r>
              <a:rPr lang="en-US" altLang="zh-CN" dirty="0"/>
              <a:t>So this means, we can simply calculate the self-information of each patch, and if it has low information, then it’s more likely to be texture, otherwise it is shape.</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16</a:t>
            </a:fld>
            <a:endParaRPr lang="zh-CN" altLang="en-US"/>
          </a:p>
        </p:txBody>
      </p:sp>
    </p:spTree>
    <p:extLst>
      <p:ext uri="{BB962C8B-B14F-4D97-AF65-F5344CB8AC3E}">
        <p14:creationId xmlns:p14="http://schemas.microsoft.com/office/powerpoint/2010/main" val="148156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can detect shape or texture by its self-information. The remaining question is how to estimate the information. Specifically, how to estimate the distribution q. Here we simply take a kernel density estimator, with the patches in the neighborhood as samples. </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17</a:t>
            </a:fld>
            <a:endParaRPr lang="zh-CN" altLang="en-US"/>
          </a:p>
        </p:txBody>
      </p:sp>
    </p:spTree>
    <p:extLst>
      <p:ext uri="{BB962C8B-B14F-4D97-AF65-F5344CB8AC3E}">
        <p14:creationId xmlns:p14="http://schemas.microsoft.com/office/powerpoint/2010/main" val="401471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way, we can efficiently estimate the self-information. Here is an illustration of the information in the image. We see that the edges, and important features like eyes and noses all contain high information, while textures like the hair contains less information. </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18</a:t>
            </a:fld>
            <a:endParaRPr lang="zh-CN" altLang="en-US"/>
          </a:p>
        </p:txBody>
      </p:sp>
    </p:spTree>
    <p:extLst>
      <p:ext uri="{BB962C8B-B14F-4D97-AF65-F5344CB8AC3E}">
        <p14:creationId xmlns:p14="http://schemas.microsoft.com/office/powerpoint/2010/main" val="3728190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that this can also work on the feature maps in intermediate layers. We can see them as images with multiple channels. In practice we find that we can get the best performance when applying our method on input image as well as feature maps in early layers.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19</a:t>
            </a:fld>
            <a:endParaRPr lang="zh-CN" altLang="en-US"/>
          </a:p>
        </p:txBody>
      </p:sp>
    </p:spTree>
    <p:extLst>
      <p:ext uri="{BB962C8B-B14F-4D97-AF65-F5344CB8AC3E}">
        <p14:creationId xmlns:p14="http://schemas.microsoft.com/office/powerpoint/2010/main" val="230854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talk, I will first introduce the background of this work and our motivation, which is followed by a brief overview of the work. Then I will dive into details of our main contributions, both methodologically and experimentally. In the end, I will conclude the whole presentation.</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a:t>
            </a:fld>
            <a:endParaRPr lang="zh-CN" altLang="en-US"/>
          </a:p>
        </p:txBody>
      </p:sp>
    </p:spTree>
    <p:extLst>
      <p:ext uri="{BB962C8B-B14F-4D97-AF65-F5344CB8AC3E}">
        <p14:creationId xmlns:p14="http://schemas.microsoft.com/office/powerpoint/2010/main" val="2456922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we already can detect texture and shape, we only have to train the model so that it is insensitive to the texture. Here we adopt a dropout-like algorithm. But instead of drop each neuron with the same probability, we prefer to drop the neurons with less information. In each layer, each patch in the input corresponds to a neuron in the output. If the patch contains less information, we will drop the corresponding output neuron with a higher probability.  In this way, the texture is dropped more frequently, and the network will be independent on the texture.</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20</a:t>
            </a:fld>
            <a:endParaRPr lang="zh-CN" altLang="en-US"/>
          </a:p>
        </p:txBody>
      </p:sp>
    </p:spTree>
    <p:extLst>
      <p:ext uri="{BB962C8B-B14F-4D97-AF65-F5344CB8AC3E}">
        <p14:creationId xmlns:p14="http://schemas.microsoft.com/office/powerpoint/2010/main" val="362450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Specifically, the drop rate of each neuron is defined as this. Here T is the temperature. When T goes to infinity, the drop rate will be the same for all neurons, and if T goes to 0, then only the patches with the least information are dropped. Normally, we set T as some positive value. We name this algorithm as Informative Dropout, or </a:t>
            </a:r>
            <a:r>
              <a:rPr lang="en-US" altLang="zh-CN" dirty="0" err="1"/>
              <a:t>InfoDrop</a:t>
            </a:r>
            <a:r>
              <a:rPr lang="en-US" altLang="zh-CN" dirty="0"/>
              <a:t> for short.</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21</a:t>
            </a:fld>
            <a:endParaRPr lang="zh-CN" altLang="en-US"/>
          </a:p>
        </p:txBody>
      </p:sp>
    </p:spTree>
    <p:extLst>
      <p:ext uri="{BB962C8B-B14F-4D97-AF65-F5344CB8AC3E}">
        <p14:creationId xmlns:p14="http://schemas.microsoft.com/office/powerpoint/2010/main" val="2703463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can use </a:t>
            </a:r>
            <a:r>
              <a:rPr lang="en-US" altLang="zh-CN" dirty="0" err="1"/>
              <a:t>InfoDrop</a:t>
            </a:r>
            <a:r>
              <a:rPr lang="en-US" altLang="zh-CN" dirty="0"/>
              <a:t> to train a shape-biased model. One last problem is that, by using </a:t>
            </a:r>
            <a:r>
              <a:rPr lang="en-US" altLang="zh-CN" dirty="0" err="1"/>
              <a:t>InfoDrop</a:t>
            </a:r>
            <a:r>
              <a:rPr lang="en-US" altLang="zh-CN" dirty="0"/>
              <a:t>, we seem to “intentionally” remove the texture, so that our network can depend on shape. However, it’s better to train a network that can filter out the texture by itself, which means it has an “internal” shape-bias.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22</a:t>
            </a:fld>
            <a:endParaRPr lang="zh-CN" altLang="en-US"/>
          </a:p>
        </p:txBody>
      </p:sp>
    </p:spTree>
    <p:extLst>
      <p:ext uri="{BB962C8B-B14F-4D97-AF65-F5344CB8AC3E}">
        <p14:creationId xmlns:p14="http://schemas.microsoft.com/office/powerpoint/2010/main" val="1760316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see if this is the case, we propose to first train a network with </a:t>
            </a:r>
            <a:r>
              <a:rPr lang="en-US" altLang="zh-CN" dirty="0" err="1"/>
              <a:t>InfoDrop</a:t>
            </a:r>
            <a:r>
              <a:rPr lang="en-US" altLang="zh-CN" dirty="0"/>
              <a:t> on, and then throw out the </a:t>
            </a:r>
            <a:r>
              <a:rPr lang="en-US" altLang="zh-CN" dirty="0" err="1"/>
              <a:t>InfoDrop</a:t>
            </a:r>
            <a:r>
              <a:rPr lang="en-US" altLang="zh-CN" dirty="0"/>
              <a:t> and finetune on the training data. And during inference, we just use the network without </a:t>
            </a:r>
            <a:r>
              <a:rPr lang="en-US" altLang="zh-CN" dirty="0" err="1"/>
              <a:t>InfoDrop</a:t>
            </a:r>
            <a:r>
              <a:rPr lang="en-US" altLang="zh-CN" dirty="0"/>
              <a:t>, and test its shape-bias and robustness.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23</a:t>
            </a:fld>
            <a:endParaRPr lang="zh-CN" altLang="en-US"/>
          </a:p>
        </p:txBody>
      </p:sp>
    </p:spTree>
    <p:extLst>
      <p:ext uri="{BB962C8B-B14F-4D97-AF65-F5344CB8AC3E}">
        <p14:creationId xmlns:p14="http://schemas.microsoft.com/office/powerpoint/2010/main" val="825231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move on to experiments.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24</a:t>
            </a:fld>
            <a:endParaRPr lang="zh-CN" altLang="en-US"/>
          </a:p>
        </p:txBody>
      </p:sp>
    </p:spTree>
    <p:extLst>
      <p:ext uri="{BB962C8B-B14F-4D97-AF65-F5344CB8AC3E}">
        <p14:creationId xmlns:p14="http://schemas.microsoft.com/office/powerpoint/2010/main" val="839293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test our model’s shape-bias. We first show the saliency map, which is the gradient norm </a:t>
            </a:r>
            <a:r>
              <a:rPr lang="en-US" altLang="zh-CN" dirty="0" err="1"/>
              <a:t>w.r.t.</a:t>
            </a:r>
            <a:r>
              <a:rPr lang="en-US" altLang="zh-CN" dirty="0"/>
              <a:t> each pixel. Larger gradient indicates salient regions. We can see that with </a:t>
            </a:r>
            <a:r>
              <a:rPr lang="en-US" altLang="zh-CN" dirty="0" err="1"/>
              <a:t>InfoDrop</a:t>
            </a:r>
            <a:r>
              <a:rPr lang="en-US" altLang="zh-CN" dirty="0"/>
              <a:t>, the model is less sensitive to texture, and depend more on shape.</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25</a:t>
            </a:fld>
            <a:endParaRPr lang="zh-CN" altLang="en-US"/>
          </a:p>
        </p:txBody>
      </p:sp>
    </p:spTree>
    <p:extLst>
      <p:ext uri="{BB962C8B-B14F-4D97-AF65-F5344CB8AC3E}">
        <p14:creationId xmlns:p14="http://schemas.microsoft.com/office/powerpoint/2010/main" val="29286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illustrate the shape-bias with a style-transfer experiment. In regular style-transfer, the style of content image (the first column) is replaced by that of style image (second column). And the result is shown in the third column. However, if we add </a:t>
            </a:r>
            <a:r>
              <a:rPr lang="en-US" altLang="zh-CN" dirty="0" err="1"/>
              <a:t>InfoDrop</a:t>
            </a:r>
            <a:r>
              <a:rPr lang="en-US" altLang="zh-CN" dirty="0"/>
              <a:t> in the encoder, now only this edging, sketching style is transferred, and the texture is preserved, as shown in the last column.</a:t>
            </a:r>
          </a:p>
          <a:p>
            <a:r>
              <a:rPr lang="en-US" altLang="zh-CN" dirty="0"/>
              <a:t>Both of the experiments confirms that, our model is now more biased towards shape. </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26</a:t>
            </a:fld>
            <a:endParaRPr lang="zh-CN" altLang="en-US"/>
          </a:p>
        </p:txBody>
      </p:sp>
    </p:spTree>
    <p:extLst>
      <p:ext uri="{BB962C8B-B14F-4D97-AF65-F5344CB8AC3E}">
        <p14:creationId xmlns:p14="http://schemas.microsoft.com/office/powerpoint/2010/main" val="3135288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test our model’s robustness. First we test domain </a:t>
            </a:r>
            <a:r>
              <a:rPr lang="en-US" altLang="zh-CN" dirty="0" err="1"/>
              <a:t>genenralization</a:t>
            </a:r>
            <a:r>
              <a:rPr lang="en-US" altLang="zh-CN" dirty="0"/>
              <a:t>, where a distribution shift exists between training and testing images. Our goal is to train the model on the source domain, and test its performance on target domain. Here we use the PACS dataset. We can see that after applying </a:t>
            </a:r>
            <a:r>
              <a:rPr lang="en-US" altLang="zh-CN" dirty="0" err="1"/>
              <a:t>InfoDrop</a:t>
            </a:r>
            <a:r>
              <a:rPr lang="en-US" altLang="zh-CN" dirty="0"/>
              <a:t>, the performance is improved by a large margin, which means our model is more robust to data distribution shift.</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27</a:t>
            </a:fld>
            <a:endParaRPr lang="zh-CN" altLang="en-US"/>
          </a:p>
        </p:txBody>
      </p:sp>
    </p:spTree>
    <p:extLst>
      <p:ext uri="{BB962C8B-B14F-4D97-AF65-F5344CB8AC3E}">
        <p14:creationId xmlns:p14="http://schemas.microsoft.com/office/powerpoint/2010/main" val="1702203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test under the setting of few-shot classification. In this setting, there is distribution shift between the classes of training data and test data. The goal is to see if the feature learned on training classes can generalize to test classes. Here we show the results on CUB dataset. We use different baseline methods, including </a:t>
            </a:r>
            <a:r>
              <a:rPr lang="en-US" altLang="zh-CN" dirty="0" err="1"/>
              <a:t>ProtoNet</a:t>
            </a:r>
            <a:r>
              <a:rPr lang="en-US" altLang="zh-CN" dirty="0"/>
              <a:t>, </a:t>
            </a:r>
            <a:r>
              <a:rPr lang="en-US" altLang="zh-CN" dirty="0" err="1"/>
              <a:t>MatchingNet</a:t>
            </a:r>
            <a:r>
              <a:rPr lang="en-US" altLang="zh-CN" dirty="0"/>
              <a:t> and </a:t>
            </a:r>
            <a:r>
              <a:rPr lang="en-US" altLang="zh-CN" dirty="0" err="1"/>
              <a:t>RelationNet</a:t>
            </a:r>
            <a:r>
              <a:rPr lang="en-US" altLang="zh-CN" dirty="0"/>
              <a:t>. We can see that on different baselines, our method can bring a consistent improvement. </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28</a:t>
            </a:fld>
            <a:endParaRPr lang="zh-CN" altLang="en-US"/>
          </a:p>
        </p:txBody>
      </p:sp>
    </p:spTree>
    <p:extLst>
      <p:ext uri="{BB962C8B-B14F-4D97-AF65-F5344CB8AC3E}">
        <p14:creationId xmlns:p14="http://schemas.microsoft.com/office/powerpoint/2010/main" val="990350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test the robustness against image corruptions. Here we use Caltech dataset, and make corrupted images with the functions from </a:t>
            </a:r>
            <a:r>
              <a:rPr lang="en-US" altLang="zh-CN" dirty="0" err="1"/>
              <a:t>Imagenet</a:t>
            </a:r>
            <a:r>
              <a:rPr lang="en-US" altLang="zh-CN" dirty="0"/>
              <a:t>-C dataset. We test the robustness under level-1 corruption of different kinds, including noise, blur, weather and digital. As we can see, with </a:t>
            </a:r>
            <a:r>
              <a:rPr lang="en-US" altLang="zh-CN" dirty="0" err="1"/>
              <a:t>InfoDrop</a:t>
            </a:r>
            <a:r>
              <a:rPr lang="en-US" altLang="zh-CN" dirty="0"/>
              <a:t>, our model is more robust on most corruptions. Also, </a:t>
            </a:r>
            <a:r>
              <a:rPr lang="en-US" altLang="zh-CN" dirty="0" err="1"/>
              <a:t>InfoDrop</a:t>
            </a:r>
            <a:r>
              <a:rPr lang="en-US" altLang="zh-CN" dirty="0"/>
              <a:t> can be combined with adversarial training and get a further improvement.</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29</a:t>
            </a:fld>
            <a:endParaRPr lang="zh-CN" altLang="en-US"/>
          </a:p>
        </p:txBody>
      </p:sp>
    </p:spTree>
    <p:extLst>
      <p:ext uri="{BB962C8B-B14F-4D97-AF65-F5344CB8AC3E}">
        <p14:creationId xmlns:p14="http://schemas.microsoft.com/office/powerpoint/2010/main" val="234096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first, let’s take a look at the background. One of the main problems of current convolutional neural network, or CNN, is that, it is not robust in different kinds of situations.</a:t>
            </a:r>
          </a:p>
          <a:p>
            <a:r>
              <a:rPr lang="en-US" altLang="zh-CN" dirty="0"/>
              <a:t>For example, when there is a distribution shift between training images and test images, a CNN may not generalize really well.</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3</a:t>
            </a:fld>
            <a:endParaRPr lang="zh-CN" altLang="en-US"/>
          </a:p>
        </p:txBody>
      </p:sp>
    </p:spTree>
    <p:extLst>
      <p:ext uri="{BB962C8B-B14F-4D97-AF65-F5344CB8AC3E}">
        <p14:creationId xmlns:p14="http://schemas.microsoft.com/office/powerpoint/2010/main" val="956277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test the robustness against adversarial perturbation. We use CIFAR-10 as dataset, with 20 runs of PGD. With </a:t>
            </a:r>
            <a:r>
              <a:rPr lang="en-US" altLang="zh-CN" dirty="0" err="1"/>
              <a:t>InfoDrop</a:t>
            </a:r>
            <a:r>
              <a:rPr lang="en-US" altLang="zh-CN" dirty="0"/>
              <a:t>, there is a slight improvement of 1 percent in adversarial accuracy.</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30</a:t>
            </a:fld>
            <a:endParaRPr lang="zh-CN" altLang="en-US"/>
          </a:p>
        </p:txBody>
      </p:sp>
    </p:spTree>
    <p:extLst>
      <p:ext uri="{BB962C8B-B14F-4D97-AF65-F5344CB8AC3E}">
        <p14:creationId xmlns:p14="http://schemas.microsoft.com/office/powerpoint/2010/main" val="2907099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in this work, we find that enhancing shape-bias can improve various kinds of robustness. Specifically, we design a information-based detector to discriminate shape and texture. Then we adopt a dropout-like algorithm, called </a:t>
            </a:r>
            <a:r>
              <a:rPr lang="en-US" altLang="zh-CN" dirty="0" err="1"/>
              <a:t>InfoDrop</a:t>
            </a:r>
            <a:r>
              <a:rPr lang="en-US" altLang="zh-CN" dirty="0"/>
              <a:t>, to train a model so that it is more biased towards shape. In this way, we observe improvements in different kinds of robustness.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31</a:t>
            </a:fld>
            <a:endParaRPr lang="zh-CN" altLang="en-US"/>
          </a:p>
        </p:txBody>
      </p:sp>
    </p:spTree>
    <p:extLst>
      <p:ext uri="{BB962C8B-B14F-4D97-AF65-F5344CB8AC3E}">
        <p14:creationId xmlns:p14="http://schemas.microsoft.com/office/powerpoint/2010/main" val="1831605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a:t>
            </a:r>
            <a:r>
              <a:rPr lang="en-US" altLang="zh-CN" dirty="0" err="1"/>
              <a:t>wanna</a:t>
            </a:r>
            <a:r>
              <a:rPr lang="en-US" altLang="zh-CN" dirty="0"/>
              <a:t> thank all my collaborators. Our code will be released on GitHub. Thank you for listening!</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32</a:t>
            </a:fld>
            <a:endParaRPr lang="zh-CN" altLang="en-US"/>
          </a:p>
        </p:txBody>
      </p:sp>
    </p:spTree>
    <p:extLst>
      <p:ext uri="{BB962C8B-B14F-4D97-AF65-F5344CB8AC3E}">
        <p14:creationId xmlns:p14="http://schemas.microsoft.com/office/powerpoint/2010/main" val="119472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 if CNN is trained to recognize some types of objects or animals, the feature it has learned may not work really well on other types of animals.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4</a:t>
            </a:fld>
            <a:endParaRPr lang="zh-CN" altLang="en-US"/>
          </a:p>
        </p:txBody>
      </p:sp>
    </p:spTree>
    <p:extLst>
      <p:ext uri="{BB962C8B-B14F-4D97-AF65-F5344CB8AC3E}">
        <p14:creationId xmlns:p14="http://schemas.microsoft.com/office/powerpoint/2010/main" val="7413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CNN’s performance can drop really fast when there is a random noise or corruption in the input images, which is very common in realistic usage.</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5</a:t>
            </a:fld>
            <a:endParaRPr lang="zh-CN" altLang="en-US"/>
          </a:p>
        </p:txBody>
      </p:sp>
    </p:spTree>
    <p:extLst>
      <p:ext uri="{BB962C8B-B14F-4D97-AF65-F5344CB8AC3E}">
        <p14:creationId xmlns:p14="http://schemas.microsoft.com/office/powerpoint/2010/main" val="180988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also well-known that, a small, imperceptible manually-designed noise, which is called adversarial perturbation, can completely break a CNN.</a:t>
            </a:r>
          </a:p>
          <a:p>
            <a:endParaRPr lang="en-US" altLang="zh-CN" dirty="0"/>
          </a:p>
          <a:p>
            <a:r>
              <a:rPr lang="en-US" altLang="zh-CN" dirty="0"/>
              <a:t>These are all examples that CNNs are non-robust against distribution shift, random corruption, adversarial perturbation, especially when compared to human eyes.</a:t>
            </a:r>
          </a:p>
        </p:txBody>
      </p:sp>
      <p:sp>
        <p:nvSpPr>
          <p:cNvPr id="4" name="灯片编号占位符 3"/>
          <p:cNvSpPr>
            <a:spLocks noGrp="1"/>
          </p:cNvSpPr>
          <p:nvPr>
            <p:ph type="sldNum" sz="quarter" idx="5"/>
          </p:nvPr>
        </p:nvSpPr>
        <p:spPr/>
        <p:txBody>
          <a:bodyPr/>
          <a:lstStyle/>
          <a:p>
            <a:fld id="{C6D24442-3A08-4818-BCD3-3CA462005307}" type="slidenum">
              <a:rPr lang="zh-CN" altLang="en-US" smtClean="0"/>
              <a:t>6</a:t>
            </a:fld>
            <a:endParaRPr lang="zh-CN" altLang="en-US"/>
          </a:p>
        </p:txBody>
      </p:sp>
    </p:spTree>
    <p:extLst>
      <p:ext uri="{BB962C8B-B14F-4D97-AF65-F5344CB8AC3E}">
        <p14:creationId xmlns:p14="http://schemas.microsoft.com/office/powerpoint/2010/main" val="3329113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intriguing property of CNN, which is found recently, is that CNN tends to make decisions based on texture information in an image, instead of the shape and global structure information. This is in contrast with our prior expectation that CNN first recognize visual primitives like edges and corners in its early layers, and then compose them into some complex shape. For example, if we combine local texture of an elephant and shape of a cat, a CNN will recognize it as an elephant, instead of a cat.</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7</a:t>
            </a:fld>
            <a:endParaRPr lang="zh-CN" altLang="en-US"/>
          </a:p>
        </p:txBody>
      </p:sp>
    </p:spTree>
    <p:extLst>
      <p:ext uri="{BB962C8B-B14F-4D97-AF65-F5344CB8AC3E}">
        <p14:creationId xmlns:p14="http://schemas.microsoft.com/office/powerpoint/2010/main" val="2814544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Actually, there seems to be a close connection between CNN’s non-robustness and its bias towards texture. As observed by a recent work, after CNN is </a:t>
            </a:r>
            <a:r>
              <a:rPr lang="en-US" altLang="zh-CN" dirty="0" err="1"/>
              <a:t>adversarially</a:t>
            </a:r>
            <a:r>
              <a:rPr lang="en-US" altLang="zh-CN" dirty="0"/>
              <a:t> trained, it naturally obtains a bias towards shape, and is insensitive to texture. This implies that robust models should have shape-bias instead of texture-bias.</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8</a:t>
            </a:fld>
            <a:endParaRPr lang="zh-CN" altLang="en-US"/>
          </a:p>
        </p:txBody>
      </p:sp>
    </p:spTree>
    <p:extLst>
      <p:ext uri="{BB962C8B-B14F-4D97-AF65-F5344CB8AC3E}">
        <p14:creationId xmlns:p14="http://schemas.microsoft.com/office/powerpoint/2010/main" val="3251303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brings out a question: Is texture-bias the common reason why CNNs are extremely vulnerable under situations with distribution shift, random corruption, adversarial perturbation?</a:t>
            </a:r>
            <a:endParaRPr lang="zh-CN" altLang="en-US" dirty="0"/>
          </a:p>
        </p:txBody>
      </p:sp>
      <p:sp>
        <p:nvSpPr>
          <p:cNvPr id="4" name="灯片编号占位符 3"/>
          <p:cNvSpPr>
            <a:spLocks noGrp="1"/>
          </p:cNvSpPr>
          <p:nvPr>
            <p:ph type="sldNum" sz="quarter" idx="5"/>
          </p:nvPr>
        </p:nvSpPr>
        <p:spPr/>
        <p:txBody>
          <a:bodyPr/>
          <a:lstStyle/>
          <a:p>
            <a:fld id="{C6D24442-3A08-4818-BCD3-3CA462005307}" type="slidenum">
              <a:rPr lang="zh-CN" altLang="en-US" smtClean="0"/>
              <a:t>9</a:t>
            </a:fld>
            <a:endParaRPr lang="zh-CN" altLang="en-US"/>
          </a:p>
        </p:txBody>
      </p:sp>
    </p:spTree>
    <p:extLst>
      <p:ext uri="{BB962C8B-B14F-4D97-AF65-F5344CB8AC3E}">
        <p14:creationId xmlns:p14="http://schemas.microsoft.com/office/powerpoint/2010/main" val="3782641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3E775-6171-4575-92B5-BA783AAB6C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BDC84F-4F78-4A27-AAEC-6DE7AC212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93D035-BAB8-45B1-9459-2F2356908F23}"/>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5" name="页脚占位符 4">
            <a:extLst>
              <a:ext uri="{FF2B5EF4-FFF2-40B4-BE49-F238E27FC236}">
                <a16:creationId xmlns:a16="http://schemas.microsoft.com/office/drawing/2014/main" id="{62716789-1A97-4EC8-8AFD-DF1E06E3A1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246DDC-CE06-488B-BEFD-552BF924D05D}"/>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144932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AA8D2-4AD3-46A7-A5CD-05116E0042E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B294BB-7EA5-40A5-AC27-3F4501AFE1C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1C2762-82E9-4200-BDB8-8F1C08C58B4C}"/>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5" name="页脚占位符 4">
            <a:extLst>
              <a:ext uri="{FF2B5EF4-FFF2-40B4-BE49-F238E27FC236}">
                <a16:creationId xmlns:a16="http://schemas.microsoft.com/office/drawing/2014/main" id="{32E0782A-746A-4993-87C5-60239E6E18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B2073B-033C-4C9A-A8B2-A1C7DAB63820}"/>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327402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EB888F-BFA6-4A8E-866F-D8DEE059D27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BD44F22-DC3A-4108-AF66-ACD73A5DDC7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F86FA8-4D62-4B46-95BE-76EFC170594B}"/>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5" name="页脚占位符 4">
            <a:extLst>
              <a:ext uri="{FF2B5EF4-FFF2-40B4-BE49-F238E27FC236}">
                <a16:creationId xmlns:a16="http://schemas.microsoft.com/office/drawing/2014/main" id="{EA6B70C3-1A3A-48E6-9179-DEE83FF985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583921-6722-49F9-A2BF-D3AA8B1DF8BE}"/>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175069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070B2-7DCE-4773-B08B-78CEF71BED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A089A5-1200-43F4-9A32-F7B3F946A7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71361D-A13C-46D6-9EF1-C3B77D253C9F}"/>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5" name="页脚占位符 4">
            <a:extLst>
              <a:ext uri="{FF2B5EF4-FFF2-40B4-BE49-F238E27FC236}">
                <a16:creationId xmlns:a16="http://schemas.microsoft.com/office/drawing/2014/main" id="{8C8FC827-E996-4F19-9F10-111CB3F24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FE5369-97B9-447E-8FE6-49361CC90583}"/>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16139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5A056-074F-43C9-90EA-5DB74B06502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83BE744-E13D-4463-8285-D08E28E1A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31B72EE-E4E6-4DF8-9130-28AED9F88127}"/>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5" name="页脚占位符 4">
            <a:extLst>
              <a:ext uri="{FF2B5EF4-FFF2-40B4-BE49-F238E27FC236}">
                <a16:creationId xmlns:a16="http://schemas.microsoft.com/office/drawing/2014/main" id="{899D4CAB-A0EC-46C2-A047-E90FCB574B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0F686-AEF0-4821-9378-5CF8E5B50882}"/>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103180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24992-D1DE-48F0-AFBE-E5B4636D00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2A3FDE-BD25-4383-85E7-4FF39EB1BEE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1E2EBB-8D97-48ED-B2FC-1535FDFE5D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B4652F-A6FC-4EED-B17A-955B818FC400}"/>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6" name="页脚占位符 5">
            <a:extLst>
              <a:ext uri="{FF2B5EF4-FFF2-40B4-BE49-F238E27FC236}">
                <a16:creationId xmlns:a16="http://schemas.microsoft.com/office/drawing/2014/main" id="{23FBD554-494A-4E60-AE18-855AB3D107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1F30DE-1D32-4666-84C2-9FB22226CDA5}"/>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4062873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AD245-980C-4003-A4B2-8B428BAB152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8A1D60-C1EF-468A-88D5-A5B1F064BA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E48C6C8-1DAD-40DC-94A4-5CB3D56DB7E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82F105-8D3B-4B93-B807-61BAB3DFEF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32A6B6A-8138-4290-95A0-4A72AEED328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1B92CE-7D57-4430-9277-561A83C037DB}"/>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8" name="页脚占位符 7">
            <a:extLst>
              <a:ext uri="{FF2B5EF4-FFF2-40B4-BE49-F238E27FC236}">
                <a16:creationId xmlns:a16="http://schemas.microsoft.com/office/drawing/2014/main" id="{08253F69-FA2D-453A-ABF5-CECAD782F2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EB17C38-B9A2-4956-B598-597A55823E11}"/>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200701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709A3-0C25-49B3-81A3-47A0A2F93AB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38F2DA-AB8E-4D70-AC31-E2BA27DA02CC}"/>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4" name="页脚占位符 3">
            <a:extLst>
              <a:ext uri="{FF2B5EF4-FFF2-40B4-BE49-F238E27FC236}">
                <a16:creationId xmlns:a16="http://schemas.microsoft.com/office/drawing/2014/main" id="{3E0CF773-A0B4-4418-934B-4F7737F4BB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56F6C1-A482-4F68-B650-AADCE26AA73F}"/>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117794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70E563-FCCE-494E-BCF5-CB269239A1D5}"/>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3" name="页脚占位符 2">
            <a:extLst>
              <a:ext uri="{FF2B5EF4-FFF2-40B4-BE49-F238E27FC236}">
                <a16:creationId xmlns:a16="http://schemas.microsoft.com/office/drawing/2014/main" id="{E30628B2-755D-4E74-89FF-CACF3464CA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A4A62F-16BC-4174-83EF-593204649630}"/>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379719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15DF3-DCC5-4322-935A-681F1E845A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422CBEA-5FB5-4842-B0E1-FAEC72A8D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35B22A1-C1AA-4ECF-A838-B71D9B799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CF19F8-DE96-4466-A7DE-7044FE0707B3}"/>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6" name="页脚占位符 5">
            <a:extLst>
              <a:ext uri="{FF2B5EF4-FFF2-40B4-BE49-F238E27FC236}">
                <a16:creationId xmlns:a16="http://schemas.microsoft.com/office/drawing/2014/main" id="{59DBD8FC-6607-4D85-B061-FEBE1F80FD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1924EF-56BC-49B9-8EAC-E75AD5607EBD}"/>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355037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9ABDC-4E59-47B1-A7CB-D679725BC1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2C1334-BF5A-469E-A49E-8E1EAE8B29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624D74-B28A-436E-838F-6AD77E261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6ED824-766F-4DC8-AAD6-A92B9DC0BD02}"/>
              </a:ext>
            </a:extLst>
          </p:cNvPr>
          <p:cNvSpPr>
            <a:spLocks noGrp="1"/>
          </p:cNvSpPr>
          <p:nvPr>
            <p:ph type="dt" sz="half" idx="10"/>
          </p:nvPr>
        </p:nvSpPr>
        <p:spPr/>
        <p:txBody>
          <a:bodyPr/>
          <a:lstStyle/>
          <a:p>
            <a:fld id="{B4AF3DF8-3B0A-4B5C-BA2C-2AF741F3141B}" type="datetimeFigureOut">
              <a:rPr lang="zh-CN" altLang="en-US" smtClean="0"/>
              <a:t>2020/8/14</a:t>
            </a:fld>
            <a:endParaRPr lang="zh-CN" altLang="en-US"/>
          </a:p>
        </p:txBody>
      </p:sp>
      <p:sp>
        <p:nvSpPr>
          <p:cNvPr id="6" name="页脚占位符 5">
            <a:extLst>
              <a:ext uri="{FF2B5EF4-FFF2-40B4-BE49-F238E27FC236}">
                <a16:creationId xmlns:a16="http://schemas.microsoft.com/office/drawing/2014/main" id="{7DEF4E61-17C6-47BC-8D32-304258780F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BC18D1-53EF-4582-834A-9F586C68AD2E}"/>
              </a:ext>
            </a:extLst>
          </p:cNvPr>
          <p:cNvSpPr>
            <a:spLocks noGrp="1"/>
          </p:cNvSpPr>
          <p:nvPr>
            <p:ph type="sldNum" sz="quarter" idx="12"/>
          </p:nvPr>
        </p:nvSpPr>
        <p:spPr/>
        <p:txBody>
          <a:body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1479861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3B007E-D1DC-4463-901A-6299490589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79F6B7E-BFAB-4581-80AB-AF57371625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21E863-2753-474D-9118-A14B652EDB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F3DF8-3B0A-4B5C-BA2C-2AF741F3141B}" type="datetimeFigureOut">
              <a:rPr lang="zh-CN" altLang="en-US" smtClean="0"/>
              <a:t>2020/8/14</a:t>
            </a:fld>
            <a:endParaRPr lang="zh-CN" altLang="en-US"/>
          </a:p>
        </p:txBody>
      </p:sp>
      <p:sp>
        <p:nvSpPr>
          <p:cNvPr id="5" name="页脚占位符 4">
            <a:extLst>
              <a:ext uri="{FF2B5EF4-FFF2-40B4-BE49-F238E27FC236}">
                <a16:creationId xmlns:a16="http://schemas.microsoft.com/office/drawing/2014/main" id="{A2F1F38B-4BF6-4CEA-82FC-404E17B7F2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F49472-3E38-48D0-96CF-A36093EB5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65163-B663-4D72-8A67-FEDBDB3FAD3E}" type="slidenum">
              <a:rPr lang="zh-CN" altLang="en-US" smtClean="0"/>
              <a:t>‹#›</a:t>
            </a:fld>
            <a:endParaRPr lang="zh-CN" altLang="en-US"/>
          </a:p>
        </p:txBody>
      </p:sp>
    </p:spTree>
    <p:extLst>
      <p:ext uri="{BB962C8B-B14F-4D97-AF65-F5344CB8AC3E}">
        <p14:creationId xmlns:p14="http://schemas.microsoft.com/office/powerpoint/2010/main" val="3191142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15.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10" Type="http://schemas.openxmlformats.org/officeDocument/2006/relationships/image" Target="../media/image61.jpg"/><Relationship Id="rId4" Type="http://schemas.openxmlformats.org/officeDocument/2006/relationships/image" Target="../media/image55.jfif"/><Relationship Id="rId9" Type="http://schemas.openxmlformats.org/officeDocument/2006/relationships/image" Target="../media/image60.jp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bfshi/InfoDrop" TargetMode="External"/><Relationship Id="rId3" Type="http://schemas.openxmlformats.org/officeDocument/2006/relationships/image" Target="../media/image66.jpg"/><Relationship Id="rId7" Type="http://schemas.openxmlformats.org/officeDocument/2006/relationships/image" Target="../media/image70.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9.jpg"/><Relationship Id="rId11" Type="http://schemas.openxmlformats.org/officeDocument/2006/relationships/image" Target="../media/image71.jpg"/><Relationship Id="rId5" Type="http://schemas.openxmlformats.org/officeDocument/2006/relationships/image" Target="../media/image68.jpg"/><Relationship Id="rId10" Type="http://schemas.openxmlformats.org/officeDocument/2006/relationships/hyperlink" Target="mailto:bfshi@pku.edu.cn" TargetMode="External"/><Relationship Id="rId4" Type="http://schemas.openxmlformats.org/officeDocument/2006/relationships/image" Target="../media/image67.jpg"/><Relationship Id="rId9" Type="http://schemas.openxmlformats.org/officeDocument/2006/relationships/hyperlink" Target="https://bfshi.github.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A1AB-421D-4288-A0BA-3354902231C3}"/>
              </a:ext>
            </a:extLst>
          </p:cNvPr>
          <p:cNvSpPr>
            <a:spLocks noGrp="1"/>
          </p:cNvSpPr>
          <p:nvPr>
            <p:ph type="ctrTitle"/>
          </p:nvPr>
        </p:nvSpPr>
        <p:spPr>
          <a:xfrm>
            <a:off x="1524000" y="845423"/>
            <a:ext cx="9144000" cy="2387600"/>
          </a:xfrm>
        </p:spPr>
        <p:txBody>
          <a:bodyPr>
            <a:normAutofit/>
          </a:bodyPr>
          <a:lstStyle/>
          <a:p>
            <a:r>
              <a:rPr lang="en-US" altLang="zh-CN" sz="4400" b="1" dirty="0"/>
              <a:t>Informative Dropout for Robust Representation Learning: </a:t>
            </a:r>
            <a:br>
              <a:rPr lang="en-US" altLang="zh-CN" sz="4400" b="1" dirty="0"/>
            </a:br>
            <a:r>
              <a:rPr lang="en-US" altLang="zh-CN" sz="4400" b="1" dirty="0"/>
              <a:t>A Shape-bias Perspective</a:t>
            </a:r>
            <a:endParaRPr lang="zh-CN" altLang="en-US" sz="4400" b="1" dirty="0"/>
          </a:p>
        </p:txBody>
      </p:sp>
      <p:sp>
        <p:nvSpPr>
          <p:cNvPr id="3" name="副标题 2">
            <a:extLst>
              <a:ext uri="{FF2B5EF4-FFF2-40B4-BE49-F238E27FC236}">
                <a16:creationId xmlns:a16="http://schemas.microsoft.com/office/drawing/2014/main" id="{ACAE7852-B481-45D6-BF6C-9D8CE05EF1AD}"/>
              </a:ext>
            </a:extLst>
          </p:cNvPr>
          <p:cNvSpPr>
            <a:spLocks noGrp="1"/>
          </p:cNvSpPr>
          <p:nvPr>
            <p:ph type="subTitle" idx="1"/>
          </p:nvPr>
        </p:nvSpPr>
        <p:spPr>
          <a:xfrm>
            <a:off x="1524000" y="3624685"/>
            <a:ext cx="9144000" cy="690513"/>
          </a:xfrm>
        </p:spPr>
        <p:txBody>
          <a:bodyPr>
            <a:normAutofit/>
          </a:bodyPr>
          <a:lstStyle/>
          <a:p>
            <a:r>
              <a:rPr lang="en-US" altLang="zh-CN" sz="2000" dirty="0"/>
              <a:t>Baifeng Shi</a:t>
            </a:r>
            <a:r>
              <a:rPr lang="en-US" altLang="zh-CN" sz="2000" baseline="30000" dirty="0"/>
              <a:t>*</a:t>
            </a:r>
            <a:r>
              <a:rPr lang="en-US" altLang="zh-CN" sz="2000" dirty="0"/>
              <a:t>, </a:t>
            </a:r>
            <a:r>
              <a:rPr lang="en-US" altLang="zh-CN" sz="2000" dirty="0" err="1"/>
              <a:t>Dinghuai</a:t>
            </a:r>
            <a:r>
              <a:rPr lang="en-US" altLang="zh-CN" sz="2000" dirty="0"/>
              <a:t> Zhang</a:t>
            </a:r>
            <a:r>
              <a:rPr lang="en-US" altLang="zh-CN" sz="2000" baseline="30000" dirty="0"/>
              <a:t>*</a:t>
            </a:r>
            <a:r>
              <a:rPr lang="en-US" altLang="zh-CN" sz="2000" dirty="0"/>
              <a:t>, Qi Dai, </a:t>
            </a:r>
            <a:r>
              <a:rPr lang="en-US" altLang="zh-CN" sz="2000" dirty="0" err="1"/>
              <a:t>Zhanxing</a:t>
            </a:r>
            <a:r>
              <a:rPr lang="en-US" altLang="zh-CN" sz="2000" dirty="0"/>
              <a:t> Zhu, </a:t>
            </a:r>
            <a:r>
              <a:rPr lang="en-US" altLang="zh-CN" sz="2000" dirty="0" err="1"/>
              <a:t>Yadong</a:t>
            </a:r>
            <a:r>
              <a:rPr lang="en-US" altLang="zh-CN" sz="2000" dirty="0"/>
              <a:t> Mu, </a:t>
            </a:r>
            <a:r>
              <a:rPr lang="en-US" altLang="zh-CN" sz="2000" baseline="30000" dirty="0"/>
              <a:t> </a:t>
            </a:r>
            <a:r>
              <a:rPr lang="en-US" altLang="zh-CN" sz="2000" dirty="0"/>
              <a:t>Jingdong Wang</a:t>
            </a:r>
            <a:endParaRPr lang="en-US" altLang="zh-CN" sz="2000" baseline="30000" dirty="0"/>
          </a:p>
        </p:txBody>
      </p:sp>
      <p:pic>
        <p:nvPicPr>
          <p:cNvPr id="5" name="图片 4" descr="图片包含 标志, 游戏机, 杯子, 红色&#10;&#10;描述已自动生成">
            <a:extLst>
              <a:ext uri="{FF2B5EF4-FFF2-40B4-BE49-F238E27FC236}">
                <a16:creationId xmlns:a16="http://schemas.microsoft.com/office/drawing/2014/main" id="{87A0744C-AA27-4F64-8E19-DFDDA6CD4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80" y="4872038"/>
            <a:ext cx="1305718" cy="1305718"/>
          </a:xfrm>
          <a:prstGeom prst="rect">
            <a:avLst/>
          </a:prstGeom>
        </p:spPr>
      </p:pic>
      <p:pic>
        <p:nvPicPr>
          <p:cNvPr id="9" name="图片 8" descr="图片包含 游戏机, 画&#10;&#10;描述已自动生成">
            <a:extLst>
              <a:ext uri="{FF2B5EF4-FFF2-40B4-BE49-F238E27FC236}">
                <a16:creationId xmlns:a16="http://schemas.microsoft.com/office/drawing/2014/main" id="{86BE2BAE-EE0D-4CAF-9203-EAB450CF1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745" y="5037217"/>
            <a:ext cx="3496056" cy="975360"/>
          </a:xfrm>
          <a:prstGeom prst="rect">
            <a:avLst/>
          </a:prstGeom>
        </p:spPr>
      </p:pic>
    </p:spTree>
    <p:extLst>
      <p:ext uri="{BB962C8B-B14F-4D97-AF65-F5344CB8AC3E}">
        <p14:creationId xmlns:p14="http://schemas.microsoft.com/office/powerpoint/2010/main" val="640641820"/>
      </p:ext>
    </p:extLst>
  </p:cSld>
  <p:clrMapOvr>
    <a:masterClrMapping/>
  </p:clrMapOvr>
  <mc:AlternateContent xmlns:mc="http://schemas.openxmlformats.org/markup-compatibility/2006" xmlns:p14="http://schemas.microsoft.com/office/powerpoint/2010/main">
    <mc:Choice Requires="p14">
      <p:transition spd="slow" p14:dur="2000" advTm="4651"/>
    </mc:Choice>
    <mc:Fallback xmlns="">
      <p:transition spd="slow" advTm="46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Overview</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normAutofit fontScale="92500"/>
          </a:bodyPr>
          <a:lstStyle/>
          <a:p>
            <a:r>
              <a:rPr lang="en-US" altLang="zh-CN" dirty="0"/>
              <a:t>Our motivation: Improve robustness by training a shape-biased model</a:t>
            </a:r>
          </a:p>
          <a:p>
            <a:endParaRPr lang="en-US" altLang="zh-CN" dirty="0"/>
          </a:p>
          <a:p>
            <a:r>
              <a:rPr lang="en-US" altLang="zh-CN" dirty="0"/>
              <a:t>Methodology: </a:t>
            </a:r>
          </a:p>
          <a:p>
            <a:pPr lvl="1"/>
            <a:r>
              <a:rPr lang="en-US" altLang="zh-CN" dirty="0"/>
              <a:t>Design an algorithm to automatically detect shape/texture</a:t>
            </a:r>
          </a:p>
          <a:p>
            <a:pPr lvl="1"/>
            <a:r>
              <a:rPr lang="en-US" altLang="zh-CN" dirty="0"/>
              <a:t>Train a model to be insensitive to texture</a:t>
            </a:r>
          </a:p>
          <a:p>
            <a:endParaRPr lang="en-US" altLang="zh-CN" dirty="0"/>
          </a:p>
          <a:p>
            <a:r>
              <a:rPr lang="en-US" altLang="zh-CN" dirty="0"/>
              <a:t>Experiments:</a:t>
            </a:r>
          </a:p>
          <a:p>
            <a:pPr lvl="1"/>
            <a:r>
              <a:rPr lang="en-US" altLang="zh-CN" dirty="0"/>
              <a:t>Is our model more shape-biased?</a:t>
            </a:r>
          </a:p>
          <a:p>
            <a:pPr lvl="1"/>
            <a:r>
              <a:rPr lang="en-US" altLang="zh-CN" dirty="0"/>
              <a:t>Is our model more robust? </a:t>
            </a:r>
          </a:p>
          <a:p>
            <a:pPr lvl="2"/>
            <a:r>
              <a:rPr lang="en-US" altLang="zh-CN" dirty="0"/>
              <a:t>domain generalization, few-shot learning, random corruption, adversarial perturbation</a:t>
            </a:r>
            <a:endParaRPr lang="zh-CN" altLang="en-US" dirty="0"/>
          </a:p>
        </p:txBody>
      </p:sp>
    </p:spTree>
    <p:extLst>
      <p:ext uri="{BB962C8B-B14F-4D97-AF65-F5344CB8AC3E}">
        <p14:creationId xmlns:p14="http://schemas.microsoft.com/office/powerpoint/2010/main" val="40532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3B2E9B4-C3A9-41B4-9CEB-052212CC3B7A}"/>
              </a:ext>
            </a:extLst>
          </p:cNvPr>
          <p:cNvSpPr>
            <a:spLocks noGrp="1"/>
          </p:cNvSpPr>
          <p:nvPr>
            <p:ph type="title"/>
          </p:nvPr>
        </p:nvSpPr>
        <p:spPr>
          <a:xfrm>
            <a:off x="838200" y="2766218"/>
            <a:ext cx="10515600" cy="1325563"/>
          </a:xfrm>
        </p:spPr>
        <p:txBody>
          <a:bodyPr/>
          <a:lstStyle/>
          <a:p>
            <a:pPr algn="ctr"/>
            <a:r>
              <a:rPr lang="en-US" altLang="zh-CN" dirty="0">
                <a:latin typeface="Calibri Light" panose="020F0302020204030204" pitchFamily="34" charset="0"/>
                <a:cs typeface="Calibri Light" panose="020F0302020204030204" pitchFamily="34" charset="0"/>
              </a:rPr>
              <a:t>Methodology</a:t>
            </a:r>
            <a:endParaRPr lang="zh-CN" altLang="en-US" dirty="0"/>
          </a:p>
        </p:txBody>
      </p:sp>
    </p:spTree>
    <p:extLst>
      <p:ext uri="{BB962C8B-B14F-4D97-AF65-F5344CB8AC3E}">
        <p14:creationId xmlns:p14="http://schemas.microsoft.com/office/powerpoint/2010/main" val="3446104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How to detect shape/texture?</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Edge detection?  </a:t>
            </a:r>
          </a:p>
          <a:p>
            <a:pPr marL="457200" lvl="1" indent="0">
              <a:buNone/>
            </a:pPr>
            <a:r>
              <a:rPr lang="en-US" altLang="zh-CN" dirty="0"/>
              <a:t>–  not robust to complex texture</a:t>
            </a:r>
            <a:endParaRPr lang="zh-CN" altLang="en-US" dirty="0"/>
          </a:p>
        </p:txBody>
      </p:sp>
      <p:pic>
        <p:nvPicPr>
          <p:cNvPr id="4" name="Content Placeholder 3">
            <a:extLst>
              <a:ext uri="{FF2B5EF4-FFF2-40B4-BE49-F238E27FC236}">
                <a16:creationId xmlns:a16="http://schemas.microsoft.com/office/drawing/2014/main" id="{B7ADC260-62B6-49D8-85D0-33C20994D085}"/>
              </a:ext>
            </a:extLst>
          </p:cNvPr>
          <p:cNvPicPr>
            <a:picLocks noChangeAspect="1"/>
          </p:cNvPicPr>
          <p:nvPr/>
        </p:nvPicPr>
        <p:blipFill>
          <a:blip r:embed="rId3"/>
          <a:stretch>
            <a:fillRect/>
          </a:stretch>
        </p:blipFill>
        <p:spPr>
          <a:xfrm>
            <a:off x="2404622" y="3003965"/>
            <a:ext cx="2459892" cy="2165131"/>
          </a:xfrm>
          <a:prstGeom prst="rect">
            <a:avLst/>
          </a:prstGeom>
        </p:spPr>
      </p:pic>
      <p:pic>
        <p:nvPicPr>
          <p:cNvPr id="5" name="Picture 4">
            <a:extLst>
              <a:ext uri="{FF2B5EF4-FFF2-40B4-BE49-F238E27FC236}">
                <a16:creationId xmlns:a16="http://schemas.microsoft.com/office/drawing/2014/main" id="{B58A4606-CAB4-40BC-A9D3-7AA63DA65530}"/>
              </a:ext>
            </a:extLst>
          </p:cNvPr>
          <p:cNvPicPr>
            <a:picLocks noChangeAspect="1"/>
          </p:cNvPicPr>
          <p:nvPr/>
        </p:nvPicPr>
        <p:blipFill>
          <a:blip r:embed="rId4"/>
          <a:stretch>
            <a:fillRect/>
          </a:stretch>
        </p:blipFill>
        <p:spPr>
          <a:xfrm>
            <a:off x="6881655" y="3003964"/>
            <a:ext cx="2459894" cy="2165131"/>
          </a:xfrm>
          <a:prstGeom prst="rect">
            <a:avLst/>
          </a:prstGeom>
        </p:spPr>
      </p:pic>
      <p:sp>
        <p:nvSpPr>
          <p:cNvPr id="6" name="Arrow: Right 5">
            <a:extLst>
              <a:ext uri="{FF2B5EF4-FFF2-40B4-BE49-F238E27FC236}">
                <a16:creationId xmlns:a16="http://schemas.microsoft.com/office/drawing/2014/main" id="{1C358B4B-2CD5-45D2-BBDB-B00CE52D31EC}"/>
              </a:ext>
            </a:extLst>
          </p:cNvPr>
          <p:cNvSpPr/>
          <p:nvPr/>
        </p:nvSpPr>
        <p:spPr>
          <a:xfrm>
            <a:off x="4967926" y="3886002"/>
            <a:ext cx="1711273" cy="401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32BDD38-B2F0-46EC-BECE-9BE66EC4F5C7}"/>
              </a:ext>
            </a:extLst>
          </p:cNvPr>
          <p:cNvSpPr txBox="1"/>
          <p:nvPr/>
        </p:nvSpPr>
        <p:spPr>
          <a:xfrm>
            <a:off x="4967926" y="3566399"/>
            <a:ext cx="1612231" cy="369332"/>
          </a:xfrm>
          <a:prstGeom prst="rect">
            <a:avLst/>
          </a:prstGeom>
          <a:noFill/>
        </p:spPr>
        <p:txBody>
          <a:bodyPr wrap="square" rtlCol="0">
            <a:spAutoFit/>
          </a:bodyPr>
          <a:lstStyle/>
          <a:p>
            <a:pPr algn="ctr"/>
            <a:r>
              <a:rPr lang="en-US" dirty="0"/>
              <a:t>Edge detector</a:t>
            </a:r>
          </a:p>
        </p:txBody>
      </p:sp>
      <p:cxnSp>
        <p:nvCxnSpPr>
          <p:cNvPr id="8" name="Straight Arrow Connector 8">
            <a:extLst>
              <a:ext uri="{FF2B5EF4-FFF2-40B4-BE49-F238E27FC236}">
                <a16:creationId xmlns:a16="http://schemas.microsoft.com/office/drawing/2014/main" id="{4A911290-EB66-4417-B3D3-330DCC6753DA}"/>
              </a:ext>
            </a:extLst>
          </p:cNvPr>
          <p:cNvCxnSpPr>
            <a:cxnSpLocks/>
          </p:cNvCxnSpPr>
          <p:nvPr/>
        </p:nvCxnSpPr>
        <p:spPr>
          <a:xfrm flipH="1" flipV="1">
            <a:off x="7534086" y="5176720"/>
            <a:ext cx="256672" cy="255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45FD2B9C-1184-423A-B892-4519E5EAC65B}"/>
              </a:ext>
            </a:extLst>
          </p:cNvPr>
          <p:cNvSpPr txBox="1"/>
          <p:nvPr/>
        </p:nvSpPr>
        <p:spPr>
          <a:xfrm>
            <a:off x="7173137" y="5447535"/>
            <a:ext cx="2374231" cy="368968"/>
          </a:xfrm>
          <a:prstGeom prst="rect">
            <a:avLst/>
          </a:prstGeom>
          <a:noFill/>
        </p:spPr>
        <p:txBody>
          <a:bodyPr wrap="square" rtlCol="0">
            <a:spAutoFit/>
          </a:bodyPr>
          <a:lstStyle/>
          <a:p>
            <a:r>
              <a:rPr lang="en-US" dirty="0"/>
              <a:t>Poor little cat…</a:t>
            </a:r>
          </a:p>
        </p:txBody>
      </p:sp>
    </p:spTree>
    <p:extLst>
      <p:ext uri="{BB962C8B-B14F-4D97-AF65-F5344CB8AC3E}">
        <p14:creationId xmlns:p14="http://schemas.microsoft.com/office/powerpoint/2010/main" val="365195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Eye fixation and saliency detection</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Humans tend to look at regions with </a:t>
            </a:r>
            <a:r>
              <a:rPr lang="en-US" altLang="zh-CN" b="1" dirty="0"/>
              <a:t>high self-information (“surprise”)</a:t>
            </a:r>
            <a:r>
              <a:rPr lang="en-US" altLang="zh-CN" dirty="0"/>
              <a:t> </a:t>
            </a:r>
            <a:endParaRPr lang="zh-CN" altLang="en-US" dirty="0"/>
          </a:p>
        </p:txBody>
      </p:sp>
      <p:pic>
        <p:nvPicPr>
          <p:cNvPr id="10" name="图片 9">
            <a:extLst>
              <a:ext uri="{FF2B5EF4-FFF2-40B4-BE49-F238E27FC236}">
                <a16:creationId xmlns:a16="http://schemas.microsoft.com/office/drawing/2014/main" id="{9CAC01A8-8B87-422C-B6C8-AA6C7E2238FC}"/>
              </a:ext>
            </a:extLst>
          </p:cNvPr>
          <p:cNvPicPr>
            <a:picLocks noChangeAspect="1"/>
          </p:cNvPicPr>
          <p:nvPr/>
        </p:nvPicPr>
        <p:blipFill>
          <a:blip r:embed="rId3"/>
          <a:stretch>
            <a:fillRect/>
          </a:stretch>
        </p:blipFill>
        <p:spPr>
          <a:xfrm>
            <a:off x="2086410" y="3169860"/>
            <a:ext cx="8019180" cy="2728020"/>
          </a:xfrm>
          <a:prstGeom prst="rect">
            <a:avLst/>
          </a:prstGeom>
        </p:spPr>
      </p:pic>
      <p:sp>
        <p:nvSpPr>
          <p:cNvPr id="5" name="文本框 4">
            <a:extLst>
              <a:ext uri="{FF2B5EF4-FFF2-40B4-BE49-F238E27FC236}">
                <a16:creationId xmlns:a16="http://schemas.microsoft.com/office/drawing/2014/main" id="{A3817EB5-F01B-450A-9389-180BB65C1ED4}"/>
              </a:ext>
            </a:extLst>
          </p:cNvPr>
          <p:cNvSpPr txBox="1"/>
          <p:nvPr/>
        </p:nvSpPr>
        <p:spPr>
          <a:xfrm>
            <a:off x="944249" y="6334812"/>
            <a:ext cx="10303497" cy="307777"/>
          </a:xfrm>
          <a:prstGeom prst="rect">
            <a:avLst/>
          </a:prstGeom>
          <a:noFill/>
        </p:spPr>
        <p:txBody>
          <a:bodyPr wrap="square" rtlCol="0">
            <a:spAutoFit/>
          </a:bodyPr>
          <a:lstStyle/>
          <a:p>
            <a:pPr algn="r"/>
            <a:r>
              <a:rPr lang="en-US" altLang="zh-CN" sz="1400" dirty="0"/>
              <a:t>Saliency Based on Information Maximization, N Bruce et al., NIPS’06</a:t>
            </a:r>
          </a:p>
        </p:txBody>
      </p:sp>
    </p:spTree>
    <p:extLst>
      <p:ext uri="{BB962C8B-B14F-4D97-AF65-F5344CB8AC3E}">
        <p14:creationId xmlns:p14="http://schemas.microsoft.com/office/powerpoint/2010/main" val="4209483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Information-based detector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Shannon self-information of event </a:t>
                </a:r>
                <a14:m>
                  <m:oMath xmlns:m="http://schemas.openxmlformats.org/officeDocument/2006/math">
                    <m:r>
                      <a:rPr lang="en-US" altLang="zh-CN" b="0" i="1" smtClean="0">
                        <a:latin typeface="Cambria Math" panose="02040503050406030204" pitchFamily="18" charset="0"/>
                      </a:rPr>
                      <m:t>𝑥</m:t>
                    </m:r>
                  </m:oMath>
                </a14:m>
                <a:r>
                  <a:rPr lang="en-US" altLang="zh-CN" dirty="0"/>
                  <a:t>: </a:t>
                </a:r>
              </a:p>
              <a:p>
                <a:pPr marL="0" indent="0" algn="ctr">
                  <a:buNone/>
                </a:pPr>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r>
                  <a:rPr lang="en-US" altLang="zh-CN" dirty="0"/>
                  <a:t>.</a:t>
                </a:r>
              </a:p>
              <a:p>
                <a:endParaRPr lang="en-US" altLang="zh-CN" dirty="0"/>
              </a:p>
              <a:p>
                <a:r>
                  <a:rPr lang="en-US" altLang="zh-CN" dirty="0"/>
                  <a:t>For each patch </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altLang="zh-CN" dirty="0"/>
                  <a:t>in an image, it contains self-information of</a:t>
                </a:r>
              </a:p>
              <a:p>
                <a:pPr marL="0" indent="0" algn="ctr">
                  <a:buNone/>
                </a:pP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m:t>
                            </m:r>
                          </m:e>
                        </m:d>
                      </m:e>
                    </m:func>
                  </m:oMath>
                </a14:m>
                <a:r>
                  <a:rPr lang="en-US" altLang="zh-CN" dirty="0"/>
                  <a:t>,</a:t>
                </a:r>
              </a:p>
              <a:p>
                <a:pPr marL="0" indent="0">
                  <a:buNone/>
                </a:pPr>
                <a:r>
                  <a:rPr lang="en-US" altLang="zh-CN" dirty="0"/>
                  <a:t>  where </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t> </a:t>
                </a:r>
                <a:r>
                  <a:rPr lang="en-US" altLang="zh-CN" dirty="0"/>
                  <a:t>is the patch distribution in the neighborhood of </a:t>
                </a:r>
                <a14:m>
                  <m:oMath xmlns:m="http://schemas.openxmlformats.org/officeDocument/2006/math">
                    <m:r>
                      <a:rPr lang="en-US" altLang="zh-CN" i="1">
                        <a:latin typeface="Cambria Math" panose="02040503050406030204" pitchFamily="18" charset="0"/>
                      </a:rPr>
                      <m:t>𝑝</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4697F75D-338A-490B-9D49-A75B3459A92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7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Information-based detector</a:t>
            </a:r>
            <a:endParaRPr lang="zh-CN" altLang="en-US" dirty="0"/>
          </a:p>
        </p:txBody>
      </p:sp>
      <p:pic>
        <p:nvPicPr>
          <p:cNvPr id="8" name="内容占位符 7" descr="女人戴着帽子&#10;&#10;描述已自动生成">
            <a:extLst>
              <a:ext uri="{FF2B5EF4-FFF2-40B4-BE49-F238E27FC236}">
                <a16:creationId xmlns:a16="http://schemas.microsoft.com/office/drawing/2014/main" id="{F17D95D1-BAC4-420E-9B27-549CCC0F5F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85796"/>
            <a:ext cx="3352987" cy="3352987"/>
          </a:xfrm>
        </p:spPr>
      </p:pic>
      <p:sp>
        <p:nvSpPr>
          <p:cNvPr id="30" name="矩形 29">
            <a:extLst>
              <a:ext uri="{FF2B5EF4-FFF2-40B4-BE49-F238E27FC236}">
                <a16:creationId xmlns:a16="http://schemas.microsoft.com/office/drawing/2014/main" id="{FC797483-AFAC-44D9-9E95-1A3EC7381B4C}"/>
              </a:ext>
            </a:extLst>
          </p:cNvPr>
          <p:cNvSpPr/>
          <p:nvPr/>
        </p:nvSpPr>
        <p:spPr>
          <a:xfrm>
            <a:off x="1366886" y="5106986"/>
            <a:ext cx="470091" cy="501962"/>
          </a:xfrm>
          <a:prstGeom prst="rect">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4EB6A5D-2CF6-4CC8-9965-8E88742EC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5891" y="5581398"/>
            <a:ext cx="400050" cy="381000"/>
          </a:xfrm>
          <a:prstGeom prst="rect">
            <a:avLst/>
          </a:prstGeom>
          <a:ln w="38100">
            <a:solidFill>
              <a:srgbClr val="92D050"/>
            </a:solidFill>
          </a:ln>
        </p:spPr>
      </p:pic>
      <p:pic>
        <p:nvPicPr>
          <p:cNvPr id="34" name="图片 33">
            <a:extLst>
              <a:ext uri="{FF2B5EF4-FFF2-40B4-BE49-F238E27FC236}">
                <a16:creationId xmlns:a16="http://schemas.microsoft.com/office/drawing/2014/main" id="{C452FE07-0403-4200-AC4F-1594979923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238" y="5581398"/>
            <a:ext cx="400050" cy="381000"/>
          </a:xfrm>
          <a:prstGeom prst="rect">
            <a:avLst/>
          </a:prstGeom>
          <a:ln w="38100">
            <a:solidFill>
              <a:srgbClr val="92D050"/>
            </a:solidFill>
          </a:ln>
        </p:spPr>
      </p:pic>
      <p:pic>
        <p:nvPicPr>
          <p:cNvPr id="36" name="图片 35">
            <a:extLst>
              <a:ext uri="{FF2B5EF4-FFF2-40B4-BE49-F238E27FC236}">
                <a16:creationId xmlns:a16="http://schemas.microsoft.com/office/drawing/2014/main" id="{90A892B6-ACC4-443E-939C-B313E50CD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2585" y="5581398"/>
            <a:ext cx="400050" cy="381000"/>
          </a:xfrm>
          <a:prstGeom prst="rect">
            <a:avLst/>
          </a:prstGeom>
          <a:ln w="38100">
            <a:solidFill>
              <a:srgbClr val="92D050"/>
            </a:solidFill>
          </a:ln>
        </p:spPr>
      </p:pic>
      <p:pic>
        <p:nvPicPr>
          <p:cNvPr id="38" name="图片 37">
            <a:extLst>
              <a:ext uri="{FF2B5EF4-FFF2-40B4-BE49-F238E27FC236}">
                <a16:creationId xmlns:a16="http://schemas.microsoft.com/office/drawing/2014/main" id="{A444607D-D8D4-49CC-81F1-7558A022B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5891" y="4923330"/>
            <a:ext cx="400050" cy="400050"/>
          </a:xfrm>
          <a:prstGeom prst="rect">
            <a:avLst/>
          </a:prstGeom>
          <a:ln w="38100">
            <a:solidFill>
              <a:srgbClr val="92D050"/>
            </a:solidFill>
          </a:ln>
        </p:spPr>
      </p:pic>
      <p:pic>
        <p:nvPicPr>
          <p:cNvPr id="40" name="图片 39">
            <a:extLst>
              <a:ext uri="{FF2B5EF4-FFF2-40B4-BE49-F238E27FC236}">
                <a16:creationId xmlns:a16="http://schemas.microsoft.com/office/drawing/2014/main" id="{2E1BCED6-13F2-4F5F-86BD-FABB3E0DCE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9238" y="4925687"/>
            <a:ext cx="400050" cy="400050"/>
          </a:xfrm>
          <a:prstGeom prst="rect">
            <a:avLst/>
          </a:prstGeom>
          <a:ln w="38100">
            <a:solidFill>
              <a:srgbClr val="92D050"/>
            </a:solidFill>
          </a:ln>
        </p:spPr>
      </p:pic>
      <p:pic>
        <p:nvPicPr>
          <p:cNvPr id="42" name="图片 41">
            <a:extLst>
              <a:ext uri="{FF2B5EF4-FFF2-40B4-BE49-F238E27FC236}">
                <a16:creationId xmlns:a16="http://schemas.microsoft.com/office/drawing/2014/main" id="{F8E837A2-8A23-4E25-92A1-16CAEA901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585" y="4925687"/>
            <a:ext cx="400050" cy="400050"/>
          </a:xfrm>
          <a:prstGeom prst="rect">
            <a:avLst/>
          </a:prstGeom>
          <a:ln w="38100">
            <a:solidFill>
              <a:srgbClr val="92D050"/>
            </a:solidFill>
          </a:ln>
        </p:spPr>
      </p:pic>
      <p:pic>
        <p:nvPicPr>
          <p:cNvPr id="44" name="图片 43">
            <a:extLst>
              <a:ext uri="{FF2B5EF4-FFF2-40B4-BE49-F238E27FC236}">
                <a16:creationId xmlns:a16="http://schemas.microsoft.com/office/drawing/2014/main" id="{318D9BA7-6940-4652-B397-094674A128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5891" y="4269976"/>
            <a:ext cx="400050" cy="400050"/>
          </a:xfrm>
          <a:prstGeom prst="rect">
            <a:avLst/>
          </a:prstGeom>
          <a:ln w="38100">
            <a:solidFill>
              <a:srgbClr val="92D050"/>
            </a:solidFill>
          </a:ln>
        </p:spPr>
      </p:pic>
      <p:pic>
        <p:nvPicPr>
          <p:cNvPr id="46" name="图片 45">
            <a:extLst>
              <a:ext uri="{FF2B5EF4-FFF2-40B4-BE49-F238E27FC236}">
                <a16:creationId xmlns:a16="http://schemas.microsoft.com/office/drawing/2014/main" id="{824BB7DB-139D-47DD-B56B-2D139E2599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79238" y="4269976"/>
            <a:ext cx="400050" cy="400050"/>
          </a:xfrm>
          <a:prstGeom prst="rect">
            <a:avLst/>
          </a:prstGeom>
          <a:ln w="38100">
            <a:solidFill>
              <a:srgbClr val="92D050"/>
            </a:solidFill>
          </a:ln>
        </p:spPr>
      </p:pic>
      <p:pic>
        <p:nvPicPr>
          <p:cNvPr id="48" name="图片 47">
            <a:extLst>
              <a:ext uri="{FF2B5EF4-FFF2-40B4-BE49-F238E27FC236}">
                <a16:creationId xmlns:a16="http://schemas.microsoft.com/office/drawing/2014/main" id="{0F02B042-44B1-40D5-9B4E-3AA9C57445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2585" y="4269976"/>
            <a:ext cx="400050" cy="400050"/>
          </a:xfrm>
          <a:prstGeom prst="rect">
            <a:avLst/>
          </a:prstGeom>
          <a:ln w="38100">
            <a:solidFill>
              <a:srgbClr val="92D050"/>
            </a:solidFill>
          </a:ln>
        </p:spPr>
      </p:pic>
      <p:sp>
        <p:nvSpPr>
          <p:cNvPr id="56" name="矩形 55">
            <a:extLst>
              <a:ext uri="{FF2B5EF4-FFF2-40B4-BE49-F238E27FC236}">
                <a16:creationId xmlns:a16="http://schemas.microsoft.com/office/drawing/2014/main" id="{29390CB7-DEED-469A-AE30-78B4C9856AAD}"/>
              </a:ext>
            </a:extLst>
          </p:cNvPr>
          <p:cNvSpPr/>
          <p:nvPr/>
        </p:nvSpPr>
        <p:spPr>
          <a:xfrm>
            <a:off x="2884700" y="4856005"/>
            <a:ext cx="470091" cy="501962"/>
          </a:xfrm>
          <a:prstGeom prst="rect">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B3C7A2B0-D806-4959-B739-9463E43E2E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5891" y="3390314"/>
            <a:ext cx="390525" cy="390525"/>
          </a:xfrm>
          <a:prstGeom prst="rect">
            <a:avLst/>
          </a:prstGeom>
          <a:ln w="38100">
            <a:solidFill>
              <a:srgbClr val="FF0000"/>
            </a:solidFill>
          </a:ln>
        </p:spPr>
      </p:pic>
      <p:pic>
        <p:nvPicPr>
          <p:cNvPr id="81" name="图片 80">
            <a:extLst>
              <a:ext uri="{FF2B5EF4-FFF2-40B4-BE49-F238E27FC236}">
                <a16:creationId xmlns:a16="http://schemas.microsoft.com/office/drawing/2014/main" id="{E9550A9F-DC5F-4D4E-A7AC-28050C9BFF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84791" y="3390314"/>
            <a:ext cx="390525" cy="390525"/>
          </a:xfrm>
          <a:prstGeom prst="rect">
            <a:avLst/>
          </a:prstGeom>
          <a:ln w="38100">
            <a:solidFill>
              <a:srgbClr val="FF0000"/>
            </a:solidFill>
          </a:ln>
        </p:spPr>
      </p:pic>
      <p:pic>
        <p:nvPicPr>
          <p:cNvPr id="83" name="图片 82">
            <a:extLst>
              <a:ext uri="{FF2B5EF4-FFF2-40B4-BE49-F238E27FC236}">
                <a16:creationId xmlns:a16="http://schemas.microsoft.com/office/drawing/2014/main" id="{4C47E9FC-1335-40A9-ACE3-381E442B24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72584" y="3390314"/>
            <a:ext cx="390525" cy="390525"/>
          </a:xfrm>
          <a:prstGeom prst="rect">
            <a:avLst/>
          </a:prstGeom>
          <a:ln w="38100">
            <a:solidFill>
              <a:srgbClr val="FF0000"/>
            </a:solidFill>
          </a:ln>
        </p:spPr>
      </p:pic>
      <p:pic>
        <p:nvPicPr>
          <p:cNvPr id="85" name="图片 84">
            <a:extLst>
              <a:ext uri="{FF2B5EF4-FFF2-40B4-BE49-F238E27FC236}">
                <a16:creationId xmlns:a16="http://schemas.microsoft.com/office/drawing/2014/main" id="{0E0AD9DE-A667-41EF-A0C5-9206451507E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85891" y="2744128"/>
            <a:ext cx="390525" cy="390525"/>
          </a:xfrm>
          <a:prstGeom prst="rect">
            <a:avLst/>
          </a:prstGeom>
          <a:ln w="38100">
            <a:solidFill>
              <a:srgbClr val="FF0000"/>
            </a:solidFill>
          </a:ln>
        </p:spPr>
      </p:pic>
      <p:pic>
        <p:nvPicPr>
          <p:cNvPr id="87" name="图片 86">
            <a:extLst>
              <a:ext uri="{FF2B5EF4-FFF2-40B4-BE49-F238E27FC236}">
                <a16:creationId xmlns:a16="http://schemas.microsoft.com/office/drawing/2014/main" id="{486899AF-1F43-40AA-938A-8A2A153509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79237" y="2740839"/>
            <a:ext cx="390525" cy="390525"/>
          </a:xfrm>
          <a:prstGeom prst="rect">
            <a:avLst/>
          </a:prstGeom>
          <a:ln w="38100">
            <a:solidFill>
              <a:srgbClr val="92D050"/>
            </a:solidFill>
          </a:ln>
        </p:spPr>
      </p:pic>
      <p:pic>
        <p:nvPicPr>
          <p:cNvPr id="89" name="图片 88">
            <a:extLst>
              <a:ext uri="{FF2B5EF4-FFF2-40B4-BE49-F238E27FC236}">
                <a16:creationId xmlns:a16="http://schemas.microsoft.com/office/drawing/2014/main" id="{0133E02E-1991-4CB8-BCC7-C2EDFF07A59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74822" y="2744128"/>
            <a:ext cx="390525" cy="390525"/>
          </a:xfrm>
          <a:prstGeom prst="rect">
            <a:avLst/>
          </a:prstGeom>
          <a:ln w="38100">
            <a:solidFill>
              <a:srgbClr val="FF0000"/>
            </a:solidFill>
          </a:ln>
        </p:spPr>
      </p:pic>
      <p:pic>
        <p:nvPicPr>
          <p:cNvPr id="91" name="图片 90">
            <a:extLst>
              <a:ext uri="{FF2B5EF4-FFF2-40B4-BE49-F238E27FC236}">
                <a16:creationId xmlns:a16="http://schemas.microsoft.com/office/drawing/2014/main" id="{85E3C077-FBD9-4D65-B75D-0CCBEA3E2C6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5891" y="2097940"/>
            <a:ext cx="390525" cy="390525"/>
          </a:xfrm>
          <a:prstGeom prst="rect">
            <a:avLst/>
          </a:prstGeom>
          <a:ln w="38100">
            <a:solidFill>
              <a:srgbClr val="FF0000"/>
            </a:solidFill>
          </a:ln>
        </p:spPr>
      </p:pic>
      <p:pic>
        <p:nvPicPr>
          <p:cNvPr id="93" name="图片 92">
            <a:extLst>
              <a:ext uri="{FF2B5EF4-FFF2-40B4-BE49-F238E27FC236}">
                <a16:creationId xmlns:a16="http://schemas.microsoft.com/office/drawing/2014/main" id="{59B24A2E-EDAB-4D7E-A7E6-D470A565097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79238" y="2097941"/>
            <a:ext cx="390525" cy="390525"/>
          </a:xfrm>
          <a:prstGeom prst="rect">
            <a:avLst/>
          </a:prstGeom>
          <a:ln w="38100">
            <a:solidFill>
              <a:srgbClr val="FF0000"/>
            </a:solidFill>
          </a:ln>
        </p:spPr>
      </p:pic>
      <p:pic>
        <p:nvPicPr>
          <p:cNvPr id="95" name="图片 94">
            <a:extLst>
              <a:ext uri="{FF2B5EF4-FFF2-40B4-BE49-F238E27FC236}">
                <a16:creationId xmlns:a16="http://schemas.microsoft.com/office/drawing/2014/main" id="{0737B744-4547-45BB-9AC2-6279F5D792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72585" y="2097942"/>
            <a:ext cx="390525" cy="390525"/>
          </a:xfrm>
          <a:prstGeom prst="rect">
            <a:avLst/>
          </a:prstGeom>
          <a:ln w="38100">
            <a:solidFill>
              <a:srgbClr val="FF0000"/>
            </a:solidFill>
          </a:ln>
        </p:spPr>
      </p:pic>
      <p:pic>
        <p:nvPicPr>
          <p:cNvPr id="98" name="图片 97">
            <a:extLst>
              <a:ext uri="{FF2B5EF4-FFF2-40B4-BE49-F238E27FC236}">
                <a16:creationId xmlns:a16="http://schemas.microsoft.com/office/drawing/2014/main" id="{B6FA7303-FC80-4FD7-99C6-22B682341B1F}"/>
              </a:ext>
            </a:extLst>
          </p:cNvPr>
          <p:cNvPicPr>
            <a:picLocks noChangeAspect="1"/>
          </p:cNvPicPr>
          <p:nvPr/>
        </p:nvPicPr>
        <p:blipFill>
          <a:blip r:embed="rId22"/>
          <a:stretch>
            <a:fillRect/>
          </a:stretch>
        </p:blipFill>
        <p:spPr>
          <a:xfrm>
            <a:off x="6833330" y="2488465"/>
            <a:ext cx="2674852" cy="914479"/>
          </a:xfrm>
          <a:prstGeom prst="rect">
            <a:avLst/>
          </a:prstGeom>
        </p:spPr>
      </p:pic>
      <p:pic>
        <p:nvPicPr>
          <p:cNvPr id="99" name="图片 98">
            <a:extLst>
              <a:ext uri="{FF2B5EF4-FFF2-40B4-BE49-F238E27FC236}">
                <a16:creationId xmlns:a16="http://schemas.microsoft.com/office/drawing/2014/main" id="{C9394A7B-F8F5-400F-9F57-AC1ABE0B5ED2}"/>
              </a:ext>
            </a:extLst>
          </p:cNvPr>
          <p:cNvPicPr>
            <a:picLocks noChangeAspect="1"/>
          </p:cNvPicPr>
          <p:nvPr/>
        </p:nvPicPr>
        <p:blipFill>
          <a:blip r:embed="rId23"/>
          <a:stretch>
            <a:fillRect/>
          </a:stretch>
        </p:blipFill>
        <p:spPr>
          <a:xfrm>
            <a:off x="6806658" y="4638315"/>
            <a:ext cx="2728196" cy="937341"/>
          </a:xfrm>
          <a:prstGeom prst="rect">
            <a:avLst/>
          </a:prstGeom>
        </p:spPr>
      </p:pic>
      <p:sp>
        <p:nvSpPr>
          <p:cNvPr id="55" name="矩形 54">
            <a:extLst>
              <a:ext uri="{FF2B5EF4-FFF2-40B4-BE49-F238E27FC236}">
                <a16:creationId xmlns:a16="http://schemas.microsoft.com/office/drawing/2014/main" id="{14678211-5C87-40F8-BBF7-3701D2297D5A}"/>
              </a:ext>
            </a:extLst>
          </p:cNvPr>
          <p:cNvSpPr/>
          <p:nvPr/>
        </p:nvSpPr>
        <p:spPr>
          <a:xfrm>
            <a:off x="8170756" y="4628857"/>
            <a:ext cx="212725" cy="22714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AD6BFA52-DCC5-4FF5-82B3-88066ADE2A6B}"/>
              </a:ext>
            </a:extLst>
          </p:cNvPr>
          <p:cNvSpPr/>
          <p:nvPr/>
        </p:nvSpPr>
        <p:spPr>
          <a:xfrm>
            <a:off x="8277118" y="2864149"/>
            <a:ext cx="212725" cy="22714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BD42A4D9-31B8-4CCF-B2C5-7E1E8463DA10}"/>
              </a:ext>
            </a:extLst>
          </p:cNvPr>
          <p:cNvCxnSpPr>
            <a:cxnSpLocks/>
          </p:cNvCxnSpPr>
          <p:nvPr/>
        </p:nvCxnSpPr>
        <p:spPr>
          <a:xfrm flipV="1">
            <a:off x="1836977" y="4262614"/>
            <a:ext cx="3035607" cy="844372"/>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2793388-809A-4D22-8AEF-0F675A0D2225}"/>
              </a:ext>
            </a:extLst>
          </p:cNvPr>
          <p:cNvCxnSpPr>
            <a:cxnSpLocks/>
          </p:cNvCxnSpPr>
          <p:nvPr/>
        </p:nvCxnSpPr>
        <p:spPr>
          <a:xfrm>
            <a:off x="1836976" y="5608949"/>
            <a:ext cx="3016455" cy="375017"/>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AD5FC07-57CF-439B-84A8-9990C61E2054}"/>
              </a:ext>
            </a:extLst>
          </p:cNvPr>
          <p:cNvCxnSpPr>
            <a:cxnSpLocks/>
          </p:cNvCxnSpPr>
          <p:nvPr/>
        </p:nvCxnSpPr>
        <p:spPr>
          <a:xfrm flipV="1">
            <a:off x="3371000" y="2078656"/>
            <a:ext cx="1482431" cy="2777349"/>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688CA9E-BDF1-4D78-83EC-1D1406B1E826}"/>
              </a:ext>
            </a:extLst>
          </p:cNvPr>
          <p:cNvCxnSpPr>
            <a:cxnSpLocks/>
          </p:cNvCxnSpPr>
          <p:nvPr/>
        </p:nvCxnSpPr>
        <p:spPr>
          <a:xfrm flipV="1">
            <a:off x="3354770" y="3808390"/>
            <a:ext cx="1498661" cy="1549393"/>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4D63F546-E7DF-49AF-80DE-3D9223DFB81F}"/>
              </a:ext>
            </a:extLst>
          </p:cNvPr>
          <p:cNvSpPr txBox="1"/>
          <p:nvPr/>
        </p:nvSpPr>
        <p:spPr>
          <a:xfrm>
            <a:off x="9747579" y="2612935"/>
            <a:ext cx="2067752" cy="707886"/>
          </a:xfrm>
          <a:prstGeom prst="rect">
            <a:avLst/>
          </a:prstGeom>
          <a:noFill/>
        </p:spPr>
        <p:txBody>
          <a:bodyPr wrap="square" rtlCol="0">
            <a:spAutoFit/>
          </a:bodyPr>
          <a:lstStyle/>
          <a:p>
            <a:r>
              <a:rPr lang="en-US" altLang="zh-CN" sz="2000" b="1" dirty="0"/>
              <a:t>low</a:t>
            </a:r>
            <a:r>
              <a:rPr lang="en-US" altLang="zh-CN" sz="2000" dirty="0"/>
              <a:t> prob</a:t>
            </a:r>
          </a:p>
          <a:p>
            <a:r>
              <a:rPr lang="en-US" altLang="zh-CN" sz="2000" b="1" dirty="0"/>
              <a:t>high</a:t>
            </a:r>
            <a:r>
              <a:rPr lang="en-US" altLang="zh-CN" sz="2000" dirty="0"/>
              <a:t> information</a:t>
            </a:r>
            <a:endParaRPr lang="zh-CN" altLang="en-US" sz="2000" dirty="0"/>
          </a:p>
        </p:txBody>
      </p:sp>
      <p:sp>
        <p:nvSpPr>
          <p:cNvPr id="113" name="文本框 112">
            <a:extLst>
              <a:ext uri="{FF2B5EF4-FFF2-40B4-BE49-F238E27FC236}">
                <a16:creationId xmlns:a16="http://schemas.microsoft.com/office/drawing/2014/main" id="{D1A40D83-FFF1-44AA-8DBC-B2D361EDD2D3}"/>
              </a:ext>
            </a:extLst>
          </p:cNvPr>
          <p:cNvSpPr txBox="1"/>
          <p:nvPr/>
        </p:nvSpPr>
        <p:spPr>
          <a:xfrm>
            <a:off x="9747579" y="4783819"/>
            <a:ext cx="2067752" cy="707886"/>
          </a:xfrm>
          <a:prstGeom prst="rect">
            <a:avLst/>
          </a:prstGeom>
          <a:noFill/>
        </p:spPr>
        <p:txBody>
          <a:bodyPr wrap="square" rtlCol="0">
            <a:spAutoFit/>
          </a:bodyPr>
          <a:lstStyle/>
          <a:p>
            <a:r>
              <a:rPr lang="en-US" altLang="zh-CN" sz="2000" b="1" dirty="0"/>
              <a:t>high</a:t>
            </a:r>
            <a:r>
              <a:rPr lang="en-US" altLang="zh-CN" sz="2000" dirty="0"/>
              <a:t> prob</a:t>
            </a:r>
          </a:p>
          <a:p>
            <a:r>
              <a:rPr lang="en-US" altLang="zh-CN" sz="2000" b="1" dirty="0"/>
              <a:t>low</a:t>
            </a:r>
            <a:r>
              <a:rPr lang="en-US" altLang="zh-CN" sz="2000" dirty="0"/>
              <a:t> information</a:t>
            </a:r>
            <a:endParaRPr lang="zh-CN" altLang="en-US" sz="2000" dirty="0"/>
          </a:p>
        </p:txBody>
      </p:sp>
      <p:sp>
        <p:nvSpPr>
          <p:cNvPr id="114" name="矩形 113">
            <a:extLst>
              <a:ext uri="{FF2B5EF4-FFF2-40B4-BE49-F238E27FC236}">
                <a16:creationId xmlns:a16="http://schemas.microsoft.com/office/drawing/2014/main" id="{C7EC0337-CEB6-42C7-9CFF-3D1C57A61F07}"/>
              </a:ext>
            </a:extLst>
          </p:cNvPr>
          <p:cNvSpPr/>
          <p:nvPr/>
        </p:nvSpPr>
        <p:spPr>
          <a:xfrm>
            <a:off x="7619614" y="2513691"/>
            <a:ext cx="212725" cy="2271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AAF289EF-67EF-400E-BD8B-C5FFD20E2316}"/>
              </a:ext>
            </a:extLst>
          </p:cNvPr>
          <p:cNvSpPr/>
          <p:nvPr/>
        </p:nvSpPr>
        <p:spPr>
          <a:xfrm>
            <a:off x="8786287" y="2729813"/>
            <a:ext cx="212725" cy="2271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EB9454D-0965-4C22-9E3B-8386458EF376}"/>
                  </a:ext>
                </a:extLst>
              </p:cNvPr>
              <p:cNvSpPr txBox="1"/>
              <p:nvPr/>
            </p:nvSpPr>
            <p:spPr>
              <a:xfrm>
                <a:off x="7725976" y="5952797"/>
                <a:ext cx="953948"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rPr>
                        <m:t>𝑞</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7EB9454D-0965-4C22-9E3B-8386458EF376}"/>
                  </a:ext>
                </a:extLst>
              </p:cNvPr>
              <p:cNvSpPr txBox="1">
                <a:spLocks noRot="1" noChangeAspect="1" noMove="1" noResize="1" noEditPoints="1" noAdjustHandles="1" noChangeArrowheads="1" noChangeShapeType="1" noTextEdit="1"/>
              </p:cNvSpPr>
              <p:nvPr/>
            </p:nvSpPr>
            <p:spPr>
              <a:xfrm>
                <a:off x="7725976" y="5952797"/>
                <a:ext cx="953948" cy="461665"/>
              </a:xfrm>
              <a:prstGeom prst="rect">
                <a:avLst/>
              </a:prstGeom>
              <a:blipFill>
                <a:blip r:embed="rId24"/>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090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An intuitive explanation</a:t>
            </a:r>
            <a:endParaRPr lang="zh-CN" altLang="en-US" dirty="0"/>
          </a:p>
        </p:txBody>
      </p:sp>
      <p:pic>
        <p:nvPicPr>
          <p:cNvPr id="5" name="图片 4" descr="图片包含 照片, 华美, 看着, 黑色&#10;&#10;描述已自动生成">
            <a:extLst>
              <a:ext uri="{FF2B5EF4-FFF2-40B4-BE49-F238E27FC236}">
                <a16:creationId xmlns:a16="http://schemas.microsoft.com/office/drawing/2014/main" id="{176D9D8C-1FE1-4196-A7F9-6395B3142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9795"/>
            <a:ext cx="9150355" cy="3436987"/>
          </a:xfrm>
          <a:prstGeom prst="rect">
            <a:avLst/>
          </a:prstGeom>
        </p:spPr>
      </p:pic>
      <p:sp>
        <p:nvSpPr>
          <p:cNvPr id="6" name="椭圆 5">
            <a:extLst>
              <a:ext uri="{FF2B5EF4-FFF2-40B4-BE49-F238E27FC236}">
                <a16:creationId xmlns:a16="http://schemas.microsoft.com/office/drawing/2014/main" id="{FF5C1893-AC1A-4CD7-9836-DC3A6D2A3F89}"/>
              </a:ext>
            </a:extLst>
          </p:cNvPr>
          <p:cNvSpPr/>
          <p:nvPr/>
        </p:nvSpPr>
        <p:spPr>
          <a:xfrm>
            <a:off x="10378911" y="2856323"/>
            <a:ext cx="152010" cy="1602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B142F3D-C6C9-4EA6-A06B-4B84D16694FE}"/>
              </a:ext>
            </a:extLst>
          </p:cNvPr>
          <p:cNvSpPr txBox="1"/>
          <p:nvPr/>
        </p:nvSpPr>
        <p:spPr>
          <a:xfrm>
            <a:off x="10613796" y="2736394"/>
            <a:ext cx="1102936" cy="400110"/>
          </a:xfrm>
          <a:prstGeom prst="rect">
            <a:avLst/>
          </a:prstGeom>
          <a:noFill/>
        </p:spPr>
        <p:txBody>
          <a:bodyPr wrap="square" rtlCol="0">
            <a:spAutoFit/>
          </a:bodyPr>
          <a:lstStyle/>
          <a:p>
            <a:r>
              <a:rPr lang="en-US" altLang="zh-CN" sz="2000" dirty="0"/>
              <a:t>texture</a:t>
            </a:r>
            <a:endParaRPr lang="zh-CN" altLang="en-US" sz="2000" dirty="0"/>
          </a:p>
        </p:txBody>
      </p:sp>
      <p:sp>
        <p:nvSpPr>
          <p:cNvPr id="9" name="椭圆 8">
            <a:extLst>
              <a:ext uri="{FF2B5EF4-FFF2-40B4-BE49-F238E27FC236}">
                <a16:creationId xmlns:a16="http://schemas.microsoft.com/office/drawing/2014/main" id="{AF1D83DE-BFD4-45DD-90E5-E0F6E14C948B}"/>
              </a:ext>
            </a:extLst>
          </p:cNvPr>
          <p:cNvSpPr/>
          <p:nvPr/>
        </p:nvSpPr>
        <p:spPr>
          <a:xfrm>
            <a:off x="10378126" y="3576276"/>
            <a:ext cx="152010" cy="160256"/>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9D91F57-B8E2-438B-B2D3-A300E5DFE419}"/>
              </a:ext>
            </a:extLst>
          </p:cNvPr>
          <p:cNvSpPr txBox="1"/>
          <p:nvPr/>
        </p:nvSpPr>
        <p:spPr>
          <a:xfrm>
            <a:off x="10613796" y="3456349"/>
            <a:ext cx="1102936" cy="400110"/>
          </a:xfrm>
          <a:prstGeom prst="rect">
            <a:avLst/>
          </a:prstGeom>
          <a:noFill/>
        </p:spPr>
        <p:txBody>
          <a:bodyPr wrap="square" rtlCol="0">
            <a:spAutoFit/>
          </a:bodyPr>
          <a:lstStyle/>
          <a:p>
            <a:r>
              <a:rPr lang="en-US" altLang="zh-CN" sz="2000" dirty="0"/>
              <a:t>shape</a:t>
            </a:r>
            <a:endParaRPr lang="zh-CN" altLang="en-US" sz="2000" dirty="0"/>
          </a:p>
        </p:txBody>
      </p:sp>
      <p:sp>
        <p:nvSpPr>
          <p:cNvPr id="11" name="椭圆 10">
            <a:extLst>
              <a:ext uri="{FF2B5EF4-FFF2-40B4-BE49-F238E27FC236}">
                <a16:creationId xmlns:a16="http://schemas.microsoft.com/office/drawing/2014/main" id="{B5695AC3-853C-4652-B379-D1177B0A3D79}"/>
              </a:ext>
            </a:extLst>
          </p:cNvPr>
          <p:cNvSpPr/>
          <p:nvPr/>
        </p:nvSpPr>
        <p:spPr>
          <a:xfrm>
            <a:off x="10378126" y="4296229"/>
            <a:ext cx="152010" cy="16025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7BB2E2D-5E59-40FB-BD59-CFAE59FAB6A2}"/>
              </a:ext>
            </a:extLst>
          </p:cNvPr>
          <p:cNvSpPr txBox="1"/>
          <p:nvPr/>
        </p:nvSpPr>
        <p:spPr>
          <a:xfrm>
            <a:off x="10613796" y="4176302"/>
            <a:ext cx="1348818" cy="400110"/>
          </a:xfrm>
          <a:prstGeom prst="rect">
            <a:avLst/>
          </a:prstGeom>
          <a:noFill/>
        </p:spPr>
        <p:txBody>
          <a:bodyPr wrap="square" rtlCol="0">
            <a:spAutoFit/>
          </a:bodyPr>
          <a:lstStyle/>
          <a:p>
            <a:r>
              <a:rPr lang="en-US" altLang="zh-CN" sz="2000" dirty="0"/>
              <a:t>flat region</a:t>
            </a:r>
            <a:endParaRPr lang="zh-CN" altLang="en-US" sz="2000" dirty="0"/>
          </a:p>
        </p:txBody>
      </p:sp>
    </p:spTree>
    <p:extLst>
      <p:ext uri="{BB962C8B-B14F-4D97-AF65-F5344CB8AC3E}">
        <p14:creationId xmlns:p14="http://schemas.microsoft.com/office/powerpoint/2010/main" val="280101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How to approximate </a:t>
                </a:r>
                <a14:m>
                  <m:oMath xmlns:m="http://schemas.openxmlformats.org/officeDocument/2006/math">
                    <m:r>
                      <a:rPr lang="en-US" altLang="zh-CN" b="0" i="1" smtClean="0">
                        <a:latin typeface="Cambria Math" panose="02040503050406030204" pitchFamily="18" charset="0"/>
                        <a:cs typeface="Calibri Light" panose="020F0302020204030204" pitchFamily="34" charset="0"/>
                      </a:rPr>
                      <m:t>𝑞</m:t>
                    </m:r>
                    <m:r>
                      <a:rPr lang="en-US" altLang="zh-CN" b="0" i="1" smtClean="0">
                        <a:latin typeface="Cambria Math" panose="02040503050406030204" pitchFamily="18" charset="0"/>
                        <a:cs typeface="Calibri Light" panose="020F0302020204030204" pitchFamily="34" charset="0"/>
                      </a:rPr>
                      <m:t>(</m:t>
                    </m:r>
                    <m:r>
                      <a:rPr lang="en-US" altLang="zh-CN" b="0" i="1" smtClean="0">
                        <a:latin typeface="Cambria Math" panose="02040503050406030204" pitchFamily="18" charset="0"/>
                        <a:cs typeface="Calibri Light" panose="020F0302020204030204" pitchFamily="34" charset="0"/>
                      </a:rPr>
                      <m:t>𝑝</m:t>
                    </m:r>
                    <m:r>
                      <a:rPr lang="en-US" altLang="zh-CN" b="0" i="1" smtClean="0">
                        <a:latin typeface="Cambria Math" panose="02040503050406030204" pitchFamily="18" charset="0"/>
                        <a:cs typeface="Calibri Light" panose="020F0302020204030204" pitchFamily="34" charset="0"/>
                      </a:rPr>
                      <m:t>)</m:t>
                    </m:r>
                  </m:oMath>
                </a14:m>
                <a:endParaRPr lang="zh-CN" altLang="en-US" dirty="0"/>
              </a:p>
            </p:txBody>
          </p:sp>
        </mc:Choice>
        <mc:Fallback xmlns="">
          <p:sp>
            <p:nvSpPr>
              <p:cNvPr id="2" name="标题 1">
                <a:extLst>
                  <a:ext uri="{FF2B5EF4-FFF2-40B4-BE49-F238E27FC236}">
                    <a16:creationId xmlns:a16="http://schemas.microsoft.com/office/drawing/2014/main" id="{6871B3D5-AD70-47D5-ABE9-0E0D2F5BB66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a:xfrm>
                <a:off x="838200" y="1825625"/>
                <a:ext cx="7297132" cy="4351338"/>
              </a:xfrm>
            </p:spPr>
            <p:txBody>
              <a:bodyPr/>
              <a:lstStyle/>
              <a:p>
                <a:r>
                  <a:rPr lang="en-US" altLang="zh-CN" dirty="0"/>
                  <a:t>With the patches in the neighborhood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en-US" altLang="zh-CN" dirty="0"/>
                  <a:t> as samples, we use the kernel density estimator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oMath>
                </a14:m>
                <a:r>
                  <a:rPr lang="zh-CN" altLang="en-US" dirty="0"/>
                  <a:t> </a:t>
                </a:r>
                <a:r>
                  <a:rPr lang="en-US" altLang="zh-CN" dirty="0"/>
                  <a:t>to approximate </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en-US" altLang="zh-CN" dirty="0"/>
                  <a:t>:</a:t>
                </a:r>
              </a:p>
              <a:p>
                <a:pPr marL="0" indent="0" algn="ctr">
                  <a:buNone/>
                </a:pP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 </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m:t>
                        </m:r>
                      </m:den>
                    </m:f>
                    <m:r>
                      <a:rPr lang="en-US" altLang="zh-CN" b="0" i="1" dirty="0" smtClean="0">
                        <a:latin typeface="Cambria Math" panose="02040503050406030204" pitchFamily="18" charset="0"/>
                      </a:rPr>
                      <m:t> </m:t>
                    </m:r>
                    <m:nary>
                      <m:naryPr>
                        <m:chr m:val="∑"/>
                        <m:supHide m:val="on"/>
                        <m:ctrlPr>
                          <a:rPr lang="en-US" altLang="zh-CN" b="0" i="1" dirty="0" smtClean="0">
                            <a:latin typeface="Cambria Math" panose="02040503050406030204" pitchFamily="18" charset="0"/>
                          </a:rPr>
                        </m:ctrlPr>
                      </m:naryPr>
                      <m:sub>
                        <m:sSup>
                          <m:sSupPr>
                            <m:ctrlPr>
                              <a:rPr lang="en-US" altLang="zh-CN" b="0" i="1" dirty="0" smtClean="0">
                                <a:latin typeface="Cambria Math" panose="02040503050406030204" pitchFamily="18" charset="0"/>
                              </a:rPr>
                            </m:ctrlPr>
                          </m:sSupPr>
                          <m:e>
                            <m:r>
                              <m:rPr>
                                <m:brk m:alnAt="7"/>
                              </m:rPr>
                              <a:rPr lang="en-US" altLang="zh-CN" b="0" i="1" dirty="0" smtClean="0">
                                <a:latin typeface="Cambria Math" panose="02040503050406030204" pitchFamily="18" charset="0"/>
                              </a:rPr>
                              <m:t>𝑝</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ub>
                      <m:sup/>
                      <m:e>
                        <m:r>
                          <a:rPr lang="en-US" altLang="zh-CN" b="0" i="1" dirty="0" smtClean="0">
                            <a:latin typeface="Cambria Math" panose="02040503050406030204" pitchFamily="18" charset="0"/>
                          </a:rPr>
                          <m:t>𝐾</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𝑝</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e>
                    </m:nary>
                  </m:oMath>
                </a14:m>
                <a:r>
                  <a:rPr lang="en-US" altLang="zh-CN" dirty="0"/>
                  <a:t>,</a:t>
                </a:r>
              </a:p>
              <a:p>
                <a:pPr marL="0" indent="0">
                  <a:buNone/>
                </a:pPr>
                <a:r>
                  <a:rPr lang="en-US" altLang="zh-CN" dirty="0"/>
                  <a:t>  where </a:t>
                </a:r>
                <a14:m>
                  <m:oMath xmlns:m="http://schemas.openxmlformats.org/officeDocument/2006/math">
                    <m:r>
                      <a:rPr lang="en-US" altLang="zh-CN" b="0" i="1" smtClean="0">
                        <a:latin typeface="Cambria Math" panose="02040503050406030204" pitchFamily="18" charset="0"/>
                      </a:rPr>
                      <m:t>𝐾</m:t>
                    </m:r>
                  </m:oMath>
                </a14:m>
                <a:r>
                  <a:rPr lang="zh-CN" altLang="en-US" dirty="0"/>
                  <a:t> </a:t>
                </a:r>
                <a:r>
                  <a:rPr lang="en-US" altLang="zh-CN" dirty="0"/>
                  <a:t>is the kernel (e.g. Gaussian).</a:t>
                </a:r>
                <a:endParaRPr lang="zh-CN" altLang="en-US" dirty="0"/>
              </a:p>
            </p:txBody>
          </p:sp>
        </mc:Choice>
        <mc:Fallback xmlns="">
          <p:sp>
            <p:nvSpPr>
              <p:cNvPr id="3" name="内容占位符 2">
                <a:extLst>
                  <a:ext uri="{FF2B5EF4-FFF2-40B4-BE49-F238E27FC236}">
                    <a16:creationId xmlns:a16="http://schemas.microsoft.com/office/drawing/2014/main" id="{4697F75D-338A-490B-9D49-A75B3459A929}"/>
                  </a:ext>
                </a:extLst>
              </p:cNvPr>
              <p:cNvSpPr>
                <a:spLocks noGrp="1" noRot="1" noChangeAspect="1" noMove="1" noResize="1" noEditPoints="1" noAdjustHandles="1" noChangeArrowheads="1" noChangeShapeType="1" noTextEdit="1"/>
              </p:cNvSpPr>
              <p:nvPr>
                <p:ph idx="1"/>
              </p:nvPr>
            </p:nvSpPr>
            <p:spPr>
              <a:xfrm>
                <a:off x="838200" y="1825625"/>
                <a:ext cx="7297132" cy="4351338"/>
              </a:xfrm>
              <a:blipFill>
                <a:blip r:embed="rId4"/>
                <a:stretch>
                  <a:fillRect l="-1504" t="-2381"/>
                </a:stretch>
              </a:blipFill>
            </p:spPr>
            <p:txBody>
              <a:bodyPr/>
              <a:lstStyle/>
              <a:p>
                <a:r>
                  <a:rPr lang="zh-CN" altLang="en-US">
                    <a:noFill/>
                  </a:rPr>
                  <a:t> </a:t>
                </a:r>
              </a:p>
            </p:txBody>
          </p:sp>
        </mc:Fallback>
      </mc:AlternateContent>
      <p:pic>
        <p:nvPicPr>
          <p:cNvPr id="4" name="Picture 2">
            <a:extLst>
              <a:ext uri="{FF2B5EF4-FFF2-40B4-BE49-F238E27FC236}">
                <a16:creationId xmlns:a16="http://schemas.microsoft.com/office/drawing/2014/main" id="{507D1225-9CEF-4B1D-A12F-56A831F403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5332" y="1764193"/>
            <a:ext cx="3418167" cy="332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8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Information-based detector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Now we can estimate the self-information of </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altLang="zh-CN" dirty="0"/>
                  <a:t>through:</a:t>
                </a:r>
              </a:p>
              <a:p>
                <a:pPr marL="0" indent="0" algn="ctr">
                  <a:buNone/>
                </a:pPr>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d>
                          <m:dPr>
                            <m:ctrlPr>
                              <a:rPr lang="en-US" altLang="zh-CN" i="1" dirty="0">
                                <a:latin typeface="Cambria Math" panose="02040503050406030204" pitchFamily="18" charset="0"/>
                              </a:rPr>
                            </m:ctrlPr>
                          </m:dPr>
                          <m:e>
                            <m:r>
                              <a:rPr lang="en-US" altLang="zh-CN" i="1" dirty="0">
                                <a:latin typeface="Cambria Math" panose="02040503050406030204" pitchFamily="18" charset="0"/>
                              </a:rPr>
                              <m:t>𝑝</m:t>
                            </m:r>
                          </m:e>
                        </m:d>
                      </m:e>
                    </m:func>
                    <m:r>
                      <a:rPr lang="en-US" altLang="zh-CN" i="1" dirty="0">
                        <a:latin typeface="Cambria Math" panose="02040503050406030204" pitchFamily="18" charset="0"/>
                      </a:rPr>
                      <m:t>=</m:t>
                    </m:r>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m:t>
                            </m:r>
                            <m:r>
                              <a:rPr lang="en-US" altLang="zh-CN" i="1" dirty="0">
                                <a:latin typeface="Cambria Math" panose="02040503050406030204" pitchFamily="18" charset="0"/>
                              </a:rPr>
                              <m:t>𝑁</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𝑝</m:t>
                                </m:r>
                              </m:e>
                            </m:d>
                            <m:r>
                              <a:rPr lang="en-US" altLang="zh-CN" i="1" dirty="0">
                                <a:latin typeface="Cambria Math" panose="02040503050406030204" pitchFamily="18" charset="0"/>
                              </a:rPr>
                              <m:t>|</m:t>
                            </m:r>
                          </m:den>
                        </m:f>
                        <m:r>
                          <a:rPr lang="en-US" altLang="zh-CN" i="1" dirty="0">
                            <a:latin typeface="Cambria Math" panose="02040503050406030204" pitchFamily="18" charset="0"/>
                          </a:rPr>
                          <m:t> </m:t>
                        </m:r>
                        <m:nary>
                          <m:naryPr>
                            <m:chr m:val="∑"/>
                            <m:supHide m:val="on"/>
                            <m:ctrlPr>
                              <a:rPr lang="en-US" altLang="zh-CN" i="1" dirty="0">
                                <a:latin typeface="Cambria Math" panose="02040503050406030204" pitchFamily="18" charset="0"/>
                              </a:rPr>
                            </m:ctrlPr>
                          </m:naryPr>
                          <m:sub>
                            <m:sSup>
                              <m:sSupPr>
                                <m:ctrlPr>
                                  <a:rPr lang="en-US" altLang="zh-CN" i="1" dirty="0">
                                    <a:latin typeface="Cambria Math" panose="02040503050406030204" pitchFamily="18" charset="0"/>
                                  </a:rPr>
                                </m:ctrlPr>
                              </m:sSupPr>
                              <m:e>
                                <m:r>
                                  <m:rPr>
                                    <m:brk m:alnAt="7"/>
                                  </m:rPr>
                                  <a:rPr lang="en-US" altLang="zh-CN" i="1" dirty="0">
                                    <a:latin typeface="Cambria Math" panose="02040503050406030204" pitchFamily="18" charset="0"/>
                                  </a:rPr>
                                  <m:t>𝑝</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r>
                              <a:rPr lang="en-US" altLang="zh-CN" i="1" dirty="0">
                                <a:latin typeface="Cambria Math" panose="02040503050406030204" pitchFamily="18" charset="0"/>
                              </a:rPr>
                              <m:t>𝑁</m:t>
                            </m:r>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m:t>
                            </m:r>
                          </m:sub>
                          <m:sup/>
                          <m:e>
                            <m:r>
                              <a:rPr lang="en-US" altLang="zh-CN" i="1" dirty="0">
                                <a:latin typeface="Cambria Math" panose="02040503050406030204" pitchFamily="18" charset="0"/>
                              </a:rPr>
                              <m:t>𝐾</m:t>
                            </m:r>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𝑝</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e>
                        </m:nary>
                      </m:e>
                    </m:func>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4697F75D-338A-490B-9D49-A75B3459A92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Content Placeholder 3">
            <a:extLst>
              <a:ext uri="{FF2B5EF4-FFF2-40B4-BE49-F238E27FC236}">
                <a16:creationId xmlns:a16="http://schemas.microsoft.com/office/drawing/2014/main" id="{B0E90CBC-29C2-463F-801E-05D86D91B09D}"/>
              </a:ext>
            </a:extLst>
          </p:cNvPr>
          <p:cNvPicPr>
            <a:picLocks noChangeAspect="1"/>
          </p:cNvPicPr>
          <p:nvPr/>
        </p:nvPicPr>
        <p:blipFill>
          <a:blip r:embed="rId4"/>
          <a:stretch>
            <a:fillRect/>
          </a:stretch>
        </p:blipFill>
        <p:spPr>
          <a:xfrm>
            <a:off x="1800715" y="3429001"/>
            <a:ext cx="2459892" cy="2165131"/>
          </a:xfrm>
          <a:prstGeom prst="rect">
            <a:avLst/>
          </a:prstGeom>
        </p:spPr>
      </p:pic>
      <p:pic>
        <p:nvPicPr>
          <p:cNvPr id="5" name="Picture 4">
            <a:extLst>
              <a:ext uri="{FF2B5EF4-FFF2-40B4-BE49-F238E27FC236}">
                <a16:creationId xmlns:a16="http://schemas.microsoft.com/office/drawing/2014/main" id="{ABA364C8-5BF4-4A29-99CD-EB6CB7299E29}"/>
              </a:ext>
            </a:extLst>
          </p:cNvPr>
          <p:cNvPicPr>
            <a:picLocks noChangeAspect="1"/>
          </p:cNvPicPr>
          <p:nvPr/>
        </p:nvPicPr>
        <p:blipFill>
          <a:blip r:embed="rId5"/>
          <a:stretch>
            <a:fillRect/>
          </a:stretch>
        </p:blipFill>
        <p:spPr>
          <a:xfrm>
            <a:off x="7931393" y="3429000"/>
            <a:ext cx="2459893" cy="2165131"/>
          </a:xfrm>
          <a:prstGeom prst="rect">
            <a:avLst/>
          </a:prstGeom>
        </p:spPr>
      </p:pic>
      <p:pic>
        <p:nvPicPr>
          <p:cNvPr id="6" name="Picture 5">
            <a:extLst>
              <a:ext uri="{FF2B5EF4-FFF2-40B4-BE49-F238E27FC236}">
                <a16:creationId xmlns:a16="http://schemas.microsoft.com/office/drawing/2014/main" id="{D4D9F724-B13A-456B-9D54-648ABD550017}"/>
              </a:ext>
            </a:extLst>
          </p:cNvPr>
          <p:cNvPicPr>
            <a:picLocks noChangeAspect="1"/>
          </p:cNvPicPr>
          <p:nvPr/>
        </p:nvPicPr>
        <p:blipFill>
          <a:blip r:embed="rId6"/>
          <a:stretch>
            <a:fillRect/>
          </a:stretch>
        </p:blipFill>
        <p:spPr>
          <a:xfrm>
            <a:off x="4866053" y="3429001"/>
            <a:ext cx="2459894" cy="2165131"/>
          </a:xfrm>
          <a:prstGeom prst="rect">
            <a:avLst/>
          </a:prstGeom>
        </p:spPr>
      </p:pic>
      <p:sp>
        <p:nvSpPr>
          <p:cNvPr id="7" name="TextBox 6">
            <a:extLst>
              <a:ext uri="{FF2B5EF4-FFF2-40B4-BE49-F238E27FC236}">
                <a16:creationId xmlns:a16="http://schemas.microsoft.com/office/drawing/2014/main" id="{879B86C9-2CE0-4BB5-B303-B739148434A6}"/>
              </a:ext>
            </a:extLst>
          </p:cNvPr>
          <p:cNvSpPr txBox="1"/>
          <p:nvPr/>
        </p:nvSpPr>
        <p:spPr>
          <a:xfrm>
            <a:off x="4978400" y="5776729"/>
            <a:ext cx="2235200" cy="369332"/>
          </a:xfrm>
          <a:prstGeom prst="rect">
            <a:avLst/>
          </a:prstGeom>
          <a:noFill/>
        </p:spPr>
        <p:txBody>
          <a:bodyPr wrap="square" rtlCol="0">
            <a:spAutoFit/>
          </a:bodyPr>
          <a:lstStyle/>
          <a:p>
            <a:pPr algn="ctr"/>
            <a:r>
              <a:rPr lang="en-US" dirty="0"/>
              <a:t>(b) Edge detection</a:t>
            </a:r>
          </a:p>
        </p:txBody>
      </p:sp>
      <p:sp>
        <p:nvSpPr>
          <p:cNvPr id="8" name="TextBox 7">
            <a:extLst>
              <a:ext uri="{FF2B5EF4-FFF2-40B4-BE49-F238E27FC236}">
                <a16:creationId xmlns:a16="http://schemas.microsoft.com/office/drawing/2014/main" id="{C66C14EA-C78E-4FE7-A6D6-71E0CE3019F4}"/>
              </a:ext>
            </a:extLst>
          </p:cNvPr>
          <p:cNvSpPr txBox="1"/>
          <p:nvPr/>
        </p:nvSpPr>
        <p:spPr>
          <a:xfrm>
            <a:off x="8001976" y="5776729"/>
            <a:ext cx="2347547" cy="369332"/>
          </a:xfrm>
          <a:prstGeom prst="rect">
            <a:avLst/>
          </a:prstGeom>
          <a:noFill/>
        </p:spPr>
        <p:txBody>
          <a:bodyPr wrap="square" rtlCol="0">
            <a:spAutoFit/>
          </a:bodyPr>
          <a:lstStyle/>
          <a:p>
            <a:pPr algn="ctr"/>
            <a:r>
              <a:rPr lang="en-US" dirty="0"/>
              <a:t>(c) Information-guided</a:t>
            </a:r>
          </a:p>
        </p:txBody>
      </p:sp>
      <p:sp>
        <p:nvSpPr>
          <p:cNvPr id="9" name="TextBox 8">
            <a:extLst>
              <a:ext uri="{FF2B5EF4-FFF2-40B4-BE49-F238E27FC236}">
                <a16:creationId xmlns:a16="http://schemas.microsoft.com/office/drawing/2014/main" id="{BD066302-AD85-4B55-AAC0-311BD4CD3BAD}"/>
              </a:ext>
            </a:extLst>
          </p:cNvPr>
          <p:cNvSpPr txBox="1"/>
          <p:nvPr/>
        </p:nvSpPr>
        <p:spPr>
          <a:xfrm>
            <a:off x="1954824" y="5776729"/>
            <a:ext cx="2235200" cy="369332"/>
          </a:xfrm>
          <a:prstGeom prst="rect">
            <a:avLst/>
          </a:prstGeom>
          <a:noFill/>
        </p:spPr>
        <p:txBody>
          <a:bodyPr wrap="square" rtlCol="0">
            <a:spAutoFit/>
          </a:bodyPr>
          <a:lstStyle/>
          <a:p>
            <a:pPr algn="ctr"/>
            <a:r>
              <a:rPr lang="en-US" dirty="0"/>
              <a:t>(a) Original image</a:t>
            </a:r>
          </a:p>
        </p:txBody>
      </p:sp>
    </p:spTree>
    <p:extLst>
      <p:ext uri="{BB962C8B-B14F-4D97-AF65-F5344CB8AC3E}">
        <p14:creationId xmlns:p14="http://schemas.microsoft.com/office/powerpoint/2010/main" val="397046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From images to feature maps</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We can also estimate the self-information of patches in a feature map.</a:t>
            </a:r>
          </a:p>
          <a:p>
            <a:endParaRPr lang="en-US" altLang="zh-CN" dirty="0"/>
          </a:p>
          <a:p>
            <a:r>
              <a:rPr lang="en-US" altLang="zh-CN" dirty="0"/>
              <a:t>We find it the best practice to use our method on input image AND feature maps in CNN’s early layers.</a:t>
            </a:r>
            <a:endParaRPr lang="zh-CN" altLang="en-US" dirty="0"/>
          </a:p>
        </p:txBody>
      </p:sp>
    </p:spTree>
    <p:extLst>
      <p:ext uri="{BB962C8B-B14F-4D97-AF65-F5344CB8AC3E}">
        <p14:creationId xmlns:p14="http://schemas.microsoft.com/office/powerpoint/2010/main" val="393015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normAutofit/>
          </a:bodyPr>
          <a:lstStyle/>
          <a:p>
            <a:r>
              <a:rPr lang="en-US" altLang="zh-CN" dirty="0">
                <a:latin typeface="Calibri Light" panose="020F0302020204030204" pitchFamily="34" charset="0"/>
                <a:cs typeface="Calibri Light" panose="020F0302020204030204" pitchFamily="34" charset="0"/>
              </a:rPr>
              <a:t>Contents</a:t>
            </a:r>
            <a:endParaRPr lang="zh-CN" altLang="en-US" dirty="0">
              <a:latin typeface="Calibri Light" panose="020F0302020204030204" pitchFamily="34" charset="0"/>
              <a:cs typeface="Calibri Light" panose="020F0302020204030204" pitchFamily="34" charset="0"/>
            </a:endParaRPr>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Backgrounds</a:t>
            </a:r>
          </a:p>
          <a:p>
            <a:endParaRPr lang="en-US" altLang="zh-CN" dirty="0"/>
          </a:p>
          <a:p>
            <a:r>
              <a:rPr lang="en-US" altLang="zh-CN" dirty="0"/>
              <a:t>A brief overview</a:t>
            </a:r>
          </a:p>
          <a:p>
            <a:endParaRPr lang="en-US" altLang="zh-CN" dirty="0"/>
          </a:p>
          <a:p>
            <a:r>
              <a:rPr lang="en-US" altLang="zh-CN" dirty="0"/>
              <a:t>Informative Dropout</a:t>
            </a:r>
          </a:p>
          <a:p>
            <a:pPr lvl="1"/>
            <a:r>
              <a:rPr lang="en-US" altLang="zh-CN" dirty="0"/>
              <a:t>Methodology</a:t>
            </a:r>
          </a:p>
          <a:p>
            <a:pPr lvl="1"/>
            <a:r>
              <a:rPr lang="en-US" altLang="zh-CN" dirty="0"/>
              <a:t>Experiments</a:t>
            </a:r>
          </a:p>
          <a:p>
            <a:endParaRPr lang="en-US" altLang="zh-CN" dirty="0"/>
          </a:p>
          <a:p>
            <a:r>
              <a:rPr lang="en-US" altLang="zh-CN" dirty="0"/>
              <a:t>Conclusion &amp; Take home messages</a:t>
            </a:r>
            <a:endParaRPr lang="zh-CN" altLang="en-US" dirty="0"/>
          </a:p>
        </p:txBody>
      </p:sp>
    </p:spTree>
    <p:extLst>
      <p:ext uri="{BB962C8B-B14F-4D97-AF65-F5344CB8AC3E}">
        <p14:creationId xmlns:p14="http://schemas.microsoft.com/office/powerpoint/2010/main" val="3405932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Towards a shape-biased model</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Objective: make the model </a:t>
            </a:r>
            <a:r>
              <a:rPr lang="en-US" altLang="zh-CN" b="1" dirty="0"/>
              <a:t>insensitive</a:t>
            </a:r>
            <a:r>
              <a:rPr lang="en-US" altLang="zh-CN" dirty="0"/>
              <a:t> to low-information regions (texture)</a:t>
            </a:r>
          </a:p>
          <a:p>
            <a:endParaRPr lang="en-US" altLang="zh-CN" dirty="0"/>
          </a:p>
          <a:p>
            <a:r>
              <a:rPr lang="en-US" altLang="zh-CN" dirty="0"/>
              <a:t>Our approach: a dropout-like algorithm</a:t>
            </a:r>
            <a:endParaRPr lang="zh-CN" altLang="en-US" dirty="0"/>
          </a:p>
        </p:txBody>
      </p:sp>
      <p:pic>
        <p:nvPicPr>
          <p:cNvPr id="6" name="Picture 4">
            <a:extLst>
              <a:ext uri="{FF2B5EF4-FFF2-40B4-BE49-F238E27FC236}">
                <a16:creationId xmlns:a16="http://schemas.microsoft.com/office/drawing/2014/main" id="{134E682B-3E45-4BAA-97BF-74BD82EC3695}"/>
              </a:ext>
            </a:extLst>
          </p:cNvPr>
          <p:cNvPicPr>
            <a:picLocks noChangeAspect="1"/>
          </p:cNvPicPr>
          <p:nvPr/>
        </p:nvPicPr>
        <p:blipFill>
          <a:blip r:embed="rId3"/>
          <a:stretch>
            <a:fillRect/>
          </a:stretch>
        </p:blipFill>
        <p:spPr>
          <a:xfrm>
            <a:off x="1134667" y="4011832"/>
            <a:ext cx="2459893" cy="2459894"/>
          </a:xfrm>
          <a:prstGeom prst="rect">
            <a:avLst/>
          </a:prstGeom>
          <a:scene3d>
            <a:camera prst="isometricRightUp"/>
            <a:lightRig rig="threePt" dir="t"/>
          </a:scene3d>
        </p:spPr>
      </p:pic>
      <p:pic>
        <p:nvPicPr>
          <p:cNvPr id="8" name="图片 7">
            <a:extLst>
              <a:ext uri="{FF2B5EF4-FFF2-40B4-BE49-F238E27FC236}">
                <a16:creationId xmlns:a16="http://schemas.microsoft.com/office/drawing/2014/main" id="{CF982A6A-167D-4C52-AF4B-DC6D101CF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359" y="3923787"/>
            <a:ext cx="2569088" cy="2569088"/>
          </a:xfrm>
          <a:prstGeom prst="rect">
            <a:avLst/>
          </a:prstGeom>
          <a:scene3d>
            <a:camera prst="isometricRightUp"/>
            <a:lightRig rig="threePt" dir="t"/>
          </a:scene3d>
        </p:spPr>
      </p:pic>
      <p:sp>
        <p:nvSpPr>
          <p:cNvPr id="9" name="矩形 8">
            <a:extLst>
              <a:ext uri="{FF2B5EF4-FFF2-40B4-BE49-F238E27FC236}">
                <a16:creationId xmlns:a16="http://schemas.microsoft.com/office/drawing/2014/main" id="{23FC76AB-BCF5-406F-AC7F-3237C7F95F3C}"/>
              </a:ext>
            </a:extLst>
          </p:cNvPr>
          <p:cNvSpPr/>
          <p:nvPr/>
        </p:nvSpPr>
        <p:spPr>
          <a:xfrm>
            <a:off x="2197860" y="4475939"/>
            <a:ext cx="414132" cy="414132"/>
          </a:xfrm>
          <a:prstGeom prst="rect">
            <a:avLst/>
          </a:prstGeom>
          <a:noFill/>
          <a:ln w="38100">
            <a:solidFill>
              <a:srgbClr val="92D05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51710539-B1E4-4272-8B09-1822942B441C}"/>
              </a:ext>
            </a:extLst>
          </p:cNvPr>
          <p:cNvCxnSpPr>
            <a:cxnSpLocks/>
          </p:cNvCxnSpPr>
          <p:nvPr/>
        </p:nvCxnSpPr>
        <p:spPr>
          <a:xfrm>
            <a:off x="2580294" y="4441307"/>
            <a:ext cx="2217949" cy="177827"/>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31D2A93-E31F-4D4D-9304-D97A06796659}"/>
              </a:ext>
            </a:extLst>
          </p:cNvPr>
          <p:cNvCxnSpPr>
            <a:cxnSpLocks/>
          </p:cNvCxnSpPr>
          <p:nvPr/>
        </p:nvCxnSpPr>
        <p:spPr>
          <a:xfrm>
            <a:off x="2288896" y="4589064"/>
            <a:ext cx="2301958" cy="118115"/>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A4929FD-F15F-459E-ACDA-6C002DAEF1D3}"/>
              </a:ext>
            </a:extLst>
          </p:cNvPr>
          <p:cNvCxnSpPr>
            <a:cxnSpLocks/>
          </p:cNvCxnSpPr>
          <p:nvPr/>
        </p:nvCxnSpPr>
        <p:spPr>
          <a:xfrm>
            <a:off x="2288896" y="4924703"/>
            <a:ext cx="2368857" cy="0"/>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D11433-D70B-4E4B-933E-867FBFCA7CD1}"/>
              </a:ext>
            </a:extLst>
          </p:cNvPr>
          <p:cNvCxnSpPr>
            <a:cxnSpLocks/>
          </p:cNvCxnSpPr>
          <p:nvPr/>
        </p:nvCxnSpPr>
        <p:spPr>
          <a:xfrm>
            <a:off x="2580294" y="4781827"/>
            <a:ext cx="2217949" cy="25026"/>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1D4E4C2-97D1-4CED-B483-8868909F8B89}"/>
              </a:ext>
            </a:extLst>
          </p:cNvPr>
          <p:cNvSpPr/>
          <p:nvPr/>
        </p:nvSpPr>
        <p:spPr>
          <a:xfrm>
            <a:off x="2597879" y="5336534"/>
            <a:ext cx="414132" cy="414132"/>
          </a:xfrm>
          <a:prstGeom prst="rect">
            <a:avLst/>
          </a:prstGeom>
          <a:noFill/>
          <a:ln w="38100">
            <a:solidFill>
              <a:srgbClr val="FF00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0F150B1C-910F-4315-AAF2-2724E95CF827}"/>
              </a:ext>
            </a:extLst>
          </p:cNvPr>
          <p:cNvCxnSpPr>
            <a:cxnSpLocks/>
          </p:cNvCxnSpPr>
          <p:nvPr/>
        </p:nvCxnSpPr>
        <p:spPr>
          <a:xfrm>
            <a:off x="2980313" y="5301902"/>
            <a:ext cx="2217949" cy="17782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6FA3A88-AE99-4E97-9FE9-B0DAA0495236}"/>
              </a:ext>
            </a:extLst>
          </p:cNvPr>
          <p:cNvCxnSpPr>
            <a:cxnSpLocks/>
          </p:cNvCxnSpPr>
          <p:nvPr/>
        </p:nvCxnSpPr>
        <p:spPr>
          <a:xfrm>
            <a:off x="2688915" y="5449659"/>
            <a:ext cx="2279011" cy="14457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0374B74-9ADD-488F-A7A2-025CF6F5350B}"/>
              </a:ext>
            </a:extLst>
          </p:cNvPr>
          <p:cNvCxnSpPr>
            <a:cxnSpLocks/>
          </p:cNvCxnSpPr>
          <p:nvPr/>
        </p:nvCxnSpPr>
        <p:spPr>
          <a:xfrm>
            <a:off x="2688915" y="5785298"/>
            <a:ext cx="2368857"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9DC38FF-7B72-4091-A2C6-CD982DCFB9AA}"/>
              </a:ext>
            </a:extLst>
          </p:cNvPr>
          <p:cNvCxnSpPr>
            <a:cxnSpLocks/>
          </p:cNvCxnSpPr>
          <p:nvPr/>
        </p:nvCxnSpPr>
        <p:spPr>
          <a:xfrm>
            <a:off x="2980313" y="5642422"/>
            <a:ext cx="2217949" cy="2502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6" name="图形 45" descr="剪刀">
            <a:extLst>
              <a:ext uri="{FF2B5EF4-FFF2-40B4-BE49-F238E27FC236}">
                <a16:creationId xmlns:a16="http://schemas.microsoft.com/office/drawing/2014/main" id="{D22E4621-E72A-438D-A514-F88F0C0CE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020207">
            <a:off x="2982674" y="5468303"/>
            <a:ext cx="914400" cy="914400"/>
          </a:xfrm>
          <a:prstGeom prst="rect">
            <a:avLst/>
          </a:prstGeom>
        </p:spPr>
      </p:pic>
      <p:sp>
        <p:nvSpPr>
          <p:cNvPr id="47" name="文本框 46">
            <a:extLst>
              <a:ext uri="{FF2B5EF4-FFF2-40B4-BE49-F238E27FC236}">
                <a16:creationId xmlns:a16="http://schemas.microsoft.com/office/drawing/2014/main" id="{FC83B365-F705-496F-8B3F-38AE467281C8}"/>
              </a:ext>
            </a:extLst>
          </p:cNvPr>
          <p:cNvSpPr txBox="1"/>
          <p:nvPr/>
        </p:nvSpPr>
        <p:spPr>
          <a:xfrm>
            <a:off x="6940657" y="5041724"/>
            <a:ext cx="4728213" cy="400110"/>
          </a:xfrm>
          <a:prstGeom prst="rect">
            <a:avLst/>
          </a:prstGeom>
          <a:noFill/>
        </p:spPr>
        <p:txBody>
          <a:bodyPr wrap="square" rtlCol="0">
            <a:spAutoFit/>
          </a:bodyPr>
          <a:lstStyle/>
          <a:p>
            <a:r>
              <a:rPr lang="en-US" altLang="zh-CN" sz="2000" dirty="0"/>
              <a:t>Lower information</a:t>
            </a:r>
            <a:r>
              <a:rPr lang="zh-CN" altLang="en-US" sz="2000" dirty="0"/>
              <a:t> </a:t>
            </a:r>
            <a:r>
              <a:rPr lang="en-US" altLang="zh-CN" sz="2000" dirty="0"/>
              <a:t>-&gt; higher drop rate</a:t>
            </a:r>
            <a:endParaRPr lang="zh-CN" altLang="en-US" sz="2000" dirty="0"/>
          </a:p>
        </p:txBody>
      </p:sp>
    </p:spTree>
    <p:extLst>
      <p:ext uri="{BB962C8B-B14F-4D97-AF65-F5344CB8AC3E}">
        <p14:creationId xmlns:p14="http://schemas.microsoft.com/office/powerpoint/2010/main" val="378314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Informative Dropout (</a:t>
            </a:r>
            <a:r>
              <a:rPr lang="en-US" altLang="zh-CN" dirty="0" err="1">
                <a:latin typeface="Calibri Light" panose="020F0302020204030204" pitchFamily="34" charset="0"/>
                <a:cs typeface="Calibri Light" panose="020F0302020204030204" pitchFamily="34" charset="0"/>
              </a:rPr>
              <a:t>InfoDrop</a:t>
            </a:r>
            <a:r>
              <a:rPr lang="en-US" altLang="zh-CN" dirty="0">
                <a:latin typeface="Calibri Light" panose="020F0302020204030204" pitchFamily="34" charset="0"/>
                <a:cs typeface="Calibri Light" panose="020F0302020204030204" pitchFamily="34" charset="0"/>
              </a:rPr>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If a neuron </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 </a:t>
                </a:r>
                <a:r>
                  <a:rPr lang="en-US" altLang="zh-CN" dirty="0"/>
                  <a:t>is the output from an input patch, where </a:t>
                </a:r>
                <a14:m>
                  <m:oMath xmlns:m="http://schemas.openxmlformats.org/officeDocument/2006/math">
                    <m:r>
                      <a:rPr lang="en-US" altLang="zh-CN" i="1">
                        <a:latin typeface="Cambria Math" panose="02040503050406030204" pitchFamily="18" charset="0"/>
                      </a:rPr>
                      <m:t>𝑘</m:t>
                    </m:r>
                  </m:oMath>
                </a14:m>
                <a:r>
                  <a:rPr lang="zh-CN" altLang="en-US" dirty="0"/>
                  <a:t> </a:t>
                </a:r>
                <a:r>
                  <a:rPr lang="en-US" altLang="zh-CN" dirty="0"/>
                  <a:t>is the convolution kernel, </a:t>
                </a:r>
                <a14:m>
                  <m:oMath xmlns:m="http://schemas.openxmlformats.org/officeDocument/2006/math">
                    <m:r>
                      <a:rPr lang="en-US" altLang="zh-CN" i="1">
                        <a:latin typeface="Cambria Math" panose="02040503050406030204" pitchFamily="18" charset="0"/>
                      </a:rPr>
                      <m:t>𝑏</m:t>
                    </m:r>
                  </m:oMath>
                </a14:m>
                <a:r>
                  <a:rPr lang="zh-CN" altLang="en-US" dirty="0"/>
                  <a:t> </a:t>
                </a:r>
                <a:r>
                  <a:rPr lang="en-US" altLang="zh-CN" dirty="0"/>
                  <a:t>is the bias and </a:t>
                </a:r>
                <a14:m>
                  <m:oMath xmlns:m="http://schemas.openxmlformats.org/officeDocument/2006/math">
                    <m:r>
                      <a:rPr lang="en-US" altLang="zh-CN" i="1">
                        <a:latin typeface="Cambria Math" panose="02040503050406030204" pitchFamily="18" charset="0"/>
                      </a:rPr>
                      <m:t>𝜎</m:t>
                    </m:r>
                  </m:oMath>
                </a14:m>
                <a:r>
                  <a:rPr lang="zh-CN" altLang="en-US" dirty="0"/>
                  <a:t> </a:t>
                </a:r>
                <a:r>
                  <a:rPr lang="en-US" altLang="zh-CN" dirty="0"/>
                  <a:t>is the activation function, then the drop rate of </a:t>
                </a:r>
                <a14:m>
                  <m:oMath xmlns:m="http://schemas.openxmlformats.org/officeDocument/2006/math">
                    <m:r>
                      <a:rPr lang="en-US" altLang="zh-CN" i="1">
                        <a:latin typeface="Cambria Math" panose="02040503050406030204" pitchFamily="18" charset="0"/>
                      </a:rPr>
                      <m:t>𝑧</m:t>
                    </m:r>
                  </m:oMath>
                </a14:m>
                <a:r>
                  <a:rPr lang="zh-CN" altLang="en-US" dirty="0"/>
                  <a:t> </a:t>
                </a:r>
                <a:r>
                  <a:rPr lang="en-US" altLang="zh-CN" dirty="0"/>
                  <a:t>is</a:t>
                </a:r>
              </a:p>
              <a:p>
                <a:pPr marL="0" indent="0" algn="ctr">
                  <a:buNone/>
                </a:pPr>
                <a14:m>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m:rPr>
                                <m:lit/>
                              </m:rPr>
                              <a:rPr lang="en-US" altLang="zh-CN" b="0" i="1" smtClean="0">
                                <a:latin typeface="Cambria Math" panose="02040503050406030204" pitchFamily="18" charset="0"/>
                              </a:rPr>
                              <m:t> </m:t>
                            </m:r>
                          </m:num>
                          <m:den>
                            <m:r>
                              <a:rPr lang="en-US" altLang="zh-CN" b="0" i="1" smtClean="0">
                                <a:latin typeface="Cambria Math" panose="02040503050406030204" pitchFamily="18" charset="0"/>
                              </a:rPr>
                              <m:t>𝑇</m:t>
                            </m:r>
                          </m:den>
                        </m:f>
                      </m:sup>
                    </m:sSup>
                  </m:oMath>
                </a14:m>
                <a:r>
                  <a:rPr lang="en-US" altLang="zh-CN" dirty="0"/>
                  <a:t>,</a:t>
                </a:r>
              </a:p>
              <a:p>
                <a:pPr marL="0" indent="0">
                  <a:buNone/>
                </a:pPr>
                <a:r>
                  <a:rPr lang="en-US" altLang="zh-CN" dirty="0"/>
                  <a:t>  where </a:t>
                </a:r>
                <a14:m>
                  <m:oMath xmlns:m="http://schemas.openxmlformats.org/officeDocument/2006/math">
                    <m:r>
                      <a:rPr lang="en-US" altLang="zh-CN" i="1">
                        <a:latin typeface="Cambria Math" panose="02040503050406030204" pitchFamily="18" charset="0"/>
                      </a:rPr>
                      <m:t>𝑇</m:t>
                    </m:r>
                  </m:oMath>
                </a14:m>
                <a:r>
                  <a:rPr lang="en-US" altLang="zh-CN" dirty="0"/>
                  <a:t> is temperature.</a:t>
                </a:r>
              </a:p>
            </p:txBody>
          </p:sp>
        </mc:Choice>
        <mc:Fallback xmlns="">
          <p:sp>
            <p:nvSpPr>
              <p:cNvPr id="3" name="内容占位符 2">
                <a:extLst>
                  <a:ext uri="{FF2B5EF4-FFF2-40B4-BE49-F238E27FC236}">
                    <a16:creationId xmlns:a16="http://schemas.microsoft.com/office/drawing/2014/main" id="{4697F75D-338A-490B-9D49-A75B3459A92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8000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“Internal” shape-bias</a:t>
            </a:r>
            <a:endParaRPr lang="zh-CN" altLang="en-US" dirty="0"/>
          </a:p>
        </p:txBody>
      </p:sp>
      <p:pic>
        <p:nvPicPr>
          <p:cNvPr id="5" name="内容占位符 4" descr="图片包含 人, 手机, 电话, 男人&#10;&#10;描述已自动生成">
            <a:extLst>
              <a:ext uri="{FF2B5EF4-FFF2-40B4-BE49-F238E27FC236}">
                <a16:creationId xmlns:a16="http://schemas.microsoft.com/office/drawing/2014/main" id="{C2527DDE-4331-4DC7-9E4B-E4873ADB94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2237" y="2519303"/>
            <a:ext cx="3766091" cy="3766091"/>
          </a:xfrm>
        </p:spPr>
      </p:pic>
      <p:sp>
        <p:nvSpPr>
          <p:cNvPr id="7" name="文本框 6">
            <a:extLst>
              <a:ext uri="{FF2B5EF4-FFF2-40B4-BE49-F238E27FC236}">
                <a16:creationId xmlns:a16="http://schemas.microsoft.com/office/drawing/2014/main" id="{82731998-0D07-401A-95D9-DEBEBE1742B6}"/>
              </a:ext>
            </a:extLst>
          </p:cNvPr>
          <p:cNvSpPr txBox="1"/>
          <p:nvPr/>
        </p:nvSpPr>
        <p:spPr>
          <a:xfrm>
            <a:off x="1046375" y="1762812"/>
            <a:ext cx="4289196" cy="461665"/>
          </a:xfrm>
          <a:prstGeom prst="rect">
            <a:avLst/>
          </a:prstGeom>
          <a:noFill/>
        </p:spPr>
        <p:txBody>
          <a:bodyPr wrap="square" rtlCol="0">
            <a:spAutoFit/>
          </a:bodyPr>
          <a:lstStyle/>
          <a:p>
            <a:r>
              <a:rPr lang="en-US" altLang="zh-CN" sz="2400" dirty="0"/>
              <a:t>During inference:</a:t>
            </a:r>
            <a:endParaRPr lang="zh-CN" altLang="en-US" sz="2400" dirty="0"/>
          </a:p>
        </p:txBody>
      </p:sp>
      <p:sp>
        <p:nvSpPr>
          <p:cNvPr id="8" name="文本框 7">
            <a:extLst>
              <a:ext uri="{FF2B5EF4-FFF2-40B4-BE49-F238E27FC236}">
                <a16:creationId xmlns:a16="http://schemas.microsoft.com/office/drawing/2014/main" id="{4725DE60-7564-4E1D-9B00-7F0B72460889}"/>
              </a:ext>
            </a:extLst>
          </p:cNvPr>
          <p:cNvSpPr txBox="1"/>
          <p:nvPr/>
        </p:nvSpPr>
        <p:spPr>
          <a:xfrm>
            <a:off x="4271912" y="3088698"/>
            <a:ext cx="6587765" cy="461665"/>
          </a:xfrm>
          <a:prstGeom prst="rect">
            <a:avLst/>
          </a:prstGeom>
          <a:noFill/>
        </p:spPr>
        <p:txBody>
          <a:bodyPr wrap="square" rtlCol="0">
            <a:spAutoFit/>
          </a:bodyPr>
          <a:lstStyle/>
          <a:p>
            <a:pPr algn="ctr"/>
            <a:r>
              <a:rPr lang="en-US" altLang="zh-CN" sz="2400" dirty="0"/>
              <a:t>Use </a:t>
            </a:r>
            <a:r>
              <a:rPr lang="en-US" altLang="zh-CN" sz="2400" dirty="0" err="1"/>
              <a:t>InfoDrop</a:t>
            </a:r>
            <a:r>
              <a:rPr lang="en-US" altLang="zh-CN" sz="2400" dirty="0"/>
              <a:t> to “intentionally” remove texture</a:t>
            </a:r>
            <a:endParaRPr lang="zh-CN" altLang="en-US" sz="2400" dirty="0"/>
          </a:p>
        </p:txBody>
      </p:sp>
      <p:sp>
        <p:nvSpPr>
          <p:cNvPr id="9" name="文本框 8">
            <a:extLst>
              <a:ext uri="{FF2B5EF4-FFF2-40B4-BE49-F238E27FC236}">
                <a16:creationId xmlns:a16="http://schemas.microsoft.com/office/drawing/2014/main" id="{AB04E4CA-E333-4005-A31D-C96145970B33}"/>
              </a:ext>
            </a:extLst>
          </p:cNvPr>
          <p:cNvSpPr txBox="1"/>
          <p:nvPr/>
        </p:nvSpPr>
        <p:spPr>
          <a:xfrm>
            <a:off x="4271912" y="4881362"/>
            <a:ext cx="6587765" cy="830997"/>
          </a:xfrm>
          <a:prstGeom prst="rect">
            <a:avLst/>
          </a:prstGeom>
          <a:noFill/>
        </p:spPr>
        <p:txBody>
          <a:bodyPr wrap="square" rtlCol="0">
            <a:spAutoFit/>
          </a:bodyPr>
          <a:lstStyle/>
          <a:p>
            <a:pPr algn="ctr"/>
            <a:r>
              <a:rPr lang="en-US" altLang="zh-CN" sz="2400" dirty="0"/>
              <a:t>The convolution kernels can automatically filter out texture</a:t>
            </a:r>
            <a:endParaRPr lang="zh-CN" altLang="en-US" sz="2400" dirty="0"/>
          </a:p>
        </p:txBody>
      </p:sp>
    </p:spTree>
    <p:extLst>
      <p:ext uri="{BB962C8B-B14F-4D97-AF65-F5344CB8AC3E}">
        <p14:creationId xmlns:p14="http://schemas.microsoft.com/office/powerpoint/2010/main" val="11276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“Internal” shape-bias</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We want to throw away </a:t>
            </a:r>
            <a:r>
              <a:rPr lang="en-US" altLang="zh-CN" dirty="0" err="1"/>
              <a:t>InfoDrop</a:t>
            </a:r>
            <a:r>
              <a:rPr lang="en-US" altLang="zh-CN" dirty="0"/>
              <a:t> during inference</a:t>
            </a:r>
          </a:p>
          <a:p>
            <a:endParaRPr lang="en-US" altLang="zh-CN" dirty="0"/>
          </a:p>
          <a:p>
            <a:r>
              <a:rPr lang="en-US" altLang="zh-CN" dirty="0"/>
              <a:t>Directly removing it may cause troubles</a:t>
            </a:r>
          </a:p>
          <a:p>
            <a:pPr lvl="1"/>
            <a:r>
              <a:rPr lang="en-US" altLang="zh-CN" dirty="0"/>
              <a:t>e.g. statistical mismatch in </a:t>
            </a:r>
            <a:r>
              <a:rPr lang="en-US" altLang="zh-CN" dirty="0" err="1"/>
              <a:t>BatchNorm</a:t>
            </a:r>
            <a:endParaRPr lang="en-US" altLang="zh-CN" dirty="0"/>
          </a:p>
          <a:p>
            <a:endParaRPr lang="en-US" altLang="zh-CN" dirty="0"/>
          </a:p>
          <a:p>
            <a:r>
              <a:rPr lang="en-US" altLang="zh-CN" dirty="0"/>
              <a:t>We first train with </a:t>
            </a:r>
            <a:r>
              <a:rPr lang="en-US" altLang="zh-CN" dirty="0" err="1"/>
              <a:t>InfoDrop</a:t>
            </a:r>
            <a:r>
              <a:rPr lang="en-US" altLang="zh-CN" dirty="0"/>
              <a:t> on, and then </a:t>
            </a:r>
            <a:r>
              <a:rPr lang="en-US" altLang="zh-CN" b="1" dirty="0"/>
              <a:t>remove </a:t>
            </a:r>
            <a:r>
              <a:rPr lang="en-US" altLang="zh-CN" b="1" dirty="0" err="1"/>
              <a:t>InfoDrop</a:t>
            </a:r>
            <a:r>
              <a:rPr lang="en-US" altLang="zh-CN" b="1" dirty="0"/>
              <a:t> and finetune </a:t>
            </a:r>
            <a:r>
              <a:rPr lang="en-US" altLang="zh-CN" dirty="0"/>
              <a:t>on the training data.</a:t>
            </a:r>
          </a:p>
        </p:txBody>
      </p:sp>
    </p:spTree>
    <p:extLst>
      <p:ext uri="{BB962C8B-B14F-4D97-AF65-F5344CB8AC3E}">
        <p14:creationId xmlns:p14="http://schemas.microsoft.com/office/powerpoint/2010/main" val="719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3B2E9B4-C3A9-41B4-9CEB-052212CC3B7A}"/>
              </a:ext>
            </a:extLst>
          </p:cNvPr>
          <p:cNvSpPr>
            <a:spLocks noGrp="1"/>
          </p:cNvSpPr>
          <p:nvPr>
            <p:ph type="title"/>
          </p:nvPr>
        </p:nvSpPr>
        <p:spPr>
          <a:xfrm>
            <a:off x="838200" y="2766218"/>
            <a:ext cx="10515600" cy="1325563"/>
          </a:xfrm>
        </p:spPr>
        <p:txBody>
          <a:bodyPr/>
          <a:lstStyle/>
          <a:p>
            <a:pPr algn="ctr"/>
            <a:r>
              <a:rPr lang="en-US" altLang="zh-CN" dirty="0">
                <a:latin typeface="Calibri Light" panose="020F0302020204030204" pitchFamily="34" charset="0"/>
                <a:cs typeface="Calibri Light" panose="020F0302020204030204" pitchFamily="34" charset="0"/>
              </a:rPr>
              <a:t>Experiments</a:t>
            </a:r>
            <a:endParaRPr lang="zh-CN" altLang="en-US" dirty="0"/>
          </a:p>
        </p:txBody>
      </p:sp>
    </p:spTree>
    <p:extLst>
      <p:ext uri="{BB962C8B-B14F-4D97-AF65-F5344CB8AC3E}">
        <p14:creationId xmlns:p14="http://schemas.microsoft.com/office/powerpoint/2010/main" val="188786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Is our model more shape-biased now?</a:t>
            </a:r>
            <a:endParaRPr lang="zh-CN" altLang="en-US" dirty="0"/>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531A1C5A-A67D-4E96-8F7D-328673A6072F}"/>
                  </a:ext>
                </a:extLst>
              </p:cNvPr>
              <p:cNvSpPr>
                <a:spLocks noGrp="1"/>
              </p:cNvSpPr>
              <p:nvPr>
                <p:ph idx="1"/>
              </p:nvPr>
            </p:nvSpPr>
            <p:spPr/>
            <p:txBody>
              <a:bodyPr/>
              <a:lstStyle/>
              <a:p>
                <a:r>
                  <a:rPr lang="en-US" altLang="zh-CN" dirty="0"/>
                  <a:t>Gradient-based saliency</a:t>
                </a:r>
              </a:p>
              <a:p>
                <a:r>
                  <a:rPr lang="en-US" altLang="zh-CN" dirty="0"/>
                  <a:t>For input image </a:t>
                </a:r>
                <a14:m>
                  <m:oMath xmlns:m="http://schemas.openxmlformats.org/officeDocument/2006/math">
                    <m:r>
                      <a:rPr lang="en-US" altLang="zh-CN" b="0" i="1" smtClean="0">
                        <a:latin typeface="Cambria Math" panose="02040503050406030204" pitchFamily="18" charset="0"/>
                      </a:rPr>
                      <m:t>𝑥</m:t>
                    </m:r>
                  </m:oMath>
                </a14:m>
                <a:r>
                  <a:rPr lang="en-US" altLang="zh-CN" dirty="0"/>
                  <a:t>, the saliency </a:t>
                </a:r>
                <a14:m>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nary>
                  </m:oMath>
                </a14:m>
                <a:r>
                  <a:rPr lang="zh-CN" altLang="en-US" dirty="0"/>
                  <a:t> </a:t>
                </a:r>
                <a:r>
                  <a:rPr lang="en-US" altLang="zh-CN" dirty="0"/>
                  <a:t>, where </a:t>
                </a:r>
                <a14:m>
                  <m:oMath xmlns:m="http://schemas.openxmlformats.org/officeDocument/2006/math">
                    <m:r>
                      <a:rPr lang="en-US" altLang="zh-CN" b="0" i="1" smtClean="0">
                        <a:latin typeface="Cambria Math" panose="02040503050406030204" pitchFamily="18" charset="0"/>
                      </a:rPr>
                      <m:t>𝑓</m:t>
                    </m:r>
                  </m:oMath>
                </a14:m>
                <a:r>
                  <a:rPr lang="zh-CN" altLang="en-US" dirty="0"/>
                  <a:t> </a:t>
                </a:r>
                <a:r>
                  <a:rPr lang="en-US" altLang="zh-CN" dirty="0"/>
                  <a:t>is the network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oMath>
                </a14:m>
                <a:r>
                  <a:rPr lang="zh-CN" altLang="en-US" dirty="0"/>
                  <a:t> </a:t>
                </a:r>
                <a:r>
                  <a:rPr lang="en-US" altLang="zh-CN" dirty="0"/>
                  <a:t>is random noise.</a:t>
                </a:r>
                <a:endParaRPr lang="zh-CN" altLang="en-US" dirty="0"/>
              </a:p>
            </p:txBody>
          </p:sp>
        </mc:Choice>
        <mc:Fallback xmlns="">
          <p:sp>
            <p:nvSpPr>
              <p:cNvPr id="10" name="内容占位符 9">
                <a:extLst>
                  <a:ext uri="{FF2B5EF4-FFF2-40B4-BE49-F238E27FC236}">
                    <a16:creationId xmlns:a16="http://schemas.microsoft.com/office/drawing/2014/main" id="{531A1C5A-A67D-4E96-8F7D-328673A6072F}"/>
                  </a:ext>
                </a:extLst>
              </p:cNvPr>
              <p:cNvSpPr>
                <a:spLocks noGrp="1" noRot="1" noChangeAspect="1" noMove="1" noResize="1" noEditPoints="1" noAdjustHandles="1" noChangeArrowheads="1" noChangeShapeType="1" noTextEdit="1"/>
              </p:cNvSpPr>
              <p:nvPr>
                <p:ph idx="1"/>
              </p:nvPr>
            </p:nvSpPr>
            <p:spPr>
              <a:blipFill>
                <a:blip r:embed="rId3"/>
                <a:stretch>
                  <a:fillRect l="-1043" t="-2521" r="-464"/>
                </a:stretch>
              </a:blipFill>
            </p:spPr>
            <p:txBody>
              <a:bodyPr/>
              <a:lstStyle/>
              <a:p>
                <a:r>
                  <a:rPr lang="zh-CN" altLang="en-US">
                    <a:noFill/>
                  </a:rPr>
                  <a:t> </a:t>
                </a:r>
              </a:p>
            </p:txBody>
          </p:sp>
        </mc:Fallback>
      </mc:AlternateContent>
      <p:pic>
        <p:nvPicPr>
          <p:cNvPr id="11" name="内容占位符 4" descr="卡通人物&#10;&#10;描述已自动生成">
            <a:extLst>
              <a:ext uri="{FF2B5EF4-FFF2-40B4-BE49-F238E27FC236}">
                <a16:creationId xmlns:a16="http://schemas.microsoft.com/office/drawing/2014/main" id="{43573924-A31A-47C5-B9D9-675DE0C8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3735772"/>
            <a:ext cx="6400800" cy="2133600"/>
          </a:xfrm>
          <a:prstGeom prst="rect">
            <a:avLst/>
          </a:prstGeom>
        </p:spPr>
      </p:pic>
      <p:pic>
        <p:nvPicPr>
          <p:cNvPr id="12" name="图片 11" descr="图片包含 草, 华美, 星星, 森林&#10;&#10;描述已自动生成">
            <a:extLst>
              <a:ext uri="{FF2B5EF4-FFF2-40B4-BE49-F238E27FC236}">
                <a16:creationId xmlns:a16="http://schemas.microsoft.com/office/drawing/2014/main" id="{2CBFDC60-5731-4BFE-B148-6347C9A11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3735772"/>
            <a:ext cx="2133600" cy="2133600"/>
          </a:xfrm>
          <a:prstGeom prst="rect">
            <a:avLst/>
          </a:prstGeom>
        </p:spPr>
      </p:pic>
      <p:sp>
        <p:nvSpPr>
          <p:cNvPr id="13" name="文本框 12">
            <a:extLst>
              <a:ext uri="{FF2B5EF4-FFF2-40B4-BE49-F238E27FC236}">
                <a16:creationId xmlns:a16="http://schemas.microsoft.com/office/drawing/2014/main" id="{5D6ED464-A903-4749-A6D4-81F36F45063B}"/>
              </a:ext>
            </a:extLst>
          </p:cNvPr>
          <p:cNvSpPr txBox="1"/>
          <p:nvPr/>
        </p:nvSpPr>
        <p:spPr>
          <a:xfrm>
            <a:off x="3001651" y="5961427"/>
            <a:ext cx="1921497" cy="369332"/>
          </a:xfrm>
          <a:prstGeom prst="rect">
            <a:avLst/>
          </a:prstGeom>
          <a:noFill/>
        </p:spPr>
        <p:txBody>
          <a:bodyPr wrap="square" rtlCol="0">
            <a:spAutoFit/>
          </a:bodyPr>
          <a:lstStyle/>
          <a:p>
            <a:pPr algn="ctr"/>
            <a:r>
              <a:rPr lang="en-US" altLang="zh-CN" dirty="0"/>
              <a:t>regular CNN</a:t>
            </a:r>
            <a:endParaRPr lang="zh-CN" altLang="en-US" dirty="0"/>
          </a:p>
        </p:txBody>
      </p:sp>
      <p:sp>
        <p:nvSpPr>
          <p:cNvPr id="14" name="文本框 13">
            <a:extLst>
              <a:ext uri="{FF2B5EF4-FFF2-40B4-BE49-F238E27FC236}">
                <a16:creationId xmlns:a16="http://schemas.microsoft.com/office/drawing/2014/main" id="{B502B93C-B235-4144-9763-3F0CEFD7B661}"/>
              </a:ext>
            </a:extLst>
          </p:cNvPr>
          <p:cNvSpPr txBox="1"/>
          <p:nvPr/>
        </p:nvSpPr>
        <p:spPr>
          <a:xfrm>
            <a:off x="5135251" y="5961427"/>
            <a:ext cx="1921497" cy="369332"/>
          </a:xfrm>
          <a:prstGeom prst="rect">
            <a:avLst/>
          </a:prstGeom>
          <a:noFill/>
        </p:spPr>
        <p:txBody>
          <a:bodyPr wrap="square" rtlCol="0">
            <a:spAutoFit/>
          </a:bodyPr>
          <a:lstStyle/>
          <a:p>
            <a:pPr algn="ctr"/>
            <a:r>
              <a:rPr lang="en-US" altLang="zh-CN" dirty="0"/>
              <a:t>w/ </a:t>
            </a:r>
            <a:r>
              <a:rPr lang="en-US" altLang="zh-CN" dirty="0" err="1"/>
              <a:t>InfoDrop</a:t>
            </a:r>
            <a:endParaRPr lang="zh-CN" altLang="en-US" dirty="0"/>
          </a:p>
        </p:txBody>
      </p:sp>
      <p:sp>
        <p:nvSpPr>
          <p:cNvPr id="15" name="文本框 14">
            <a:extLst>
              <a:ext uri="{FF2B5EF4-FFF2-40B4-BE49-F238E27FC236}">
                <a16:creationId xmlns:a16="http://schemas.microsoft.com/office/drawing/2014/main" id="{CA404EE7-9482-4417-882B-4B3BE7DF16F6}"/>
              </a:ext>
            </a:extLst>
          </p:cNvPr>
          <p:cNvSpPr txBox="1"/>
          <p:nvPr/>
        </p:nvSpPr>
        <p:spPr>
          <a:xfrm>
            <a:off x="7283776" y="5961427"/>
            <a:ext cx="1921497" cy="369332"/>
          </a:xfrm>
          <a:prstGeom prst="rect">
            <a:avLst/>
          </a:prstGeom>
          <a:noFill/>
        </p:spPr>
        <p:txBody>
          <a:bodyPr wrap="square" rtlCol="0">
            <a:spAutoFit/>
          </a:bodyPr>
          <a:lstStyle/>
          <a:p>
            <a:pPr algn="ctr"/>
            <a:r>
              <a:rPr lang="en-US" altLang="zh-CN" dirty="0"/>
              <a:t>input image</a:t>
            </a:r>
            <a:endParaRPr lang="zh-CN" altLang="en-US" dirty="0"/>
          </a:p>
        </p:txBody>
      </p:sp>
    </p:spTree>
    <p:extLst>
      <p:ext uri="{BB962C8B-B14F-4D97-AF65-F5344CB8AC3E}">
        <p14:creationId xmlns:p14="http://schemas.microsoft.com/office/powerpoint/2010/main" val="1939009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Is our model more shape-biased now?</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Style Transfer</a:t>
            </a:r>
          </a:p>
          <a:p>
            <a:r>
              <a:rPr lang="en-US" altLang="zh-CN" dirty="0"/>
              <a:t>Add </a:t>
            </a:r>
            <a:r>
              <a:rPr lang="en-US" altLang="zh-CN" dirty="0" err="1"/>
              <a:t>InfoDrop</a:t>
            </a:r>
            <a:r>
              <a:rPr lang="en-US" altLang="zh-CN" dirty="0"/>
              <a:t> to extract and transfer only shape feature</a:t>
            </a:r>
            <a:endParaRPr lang="zh-CN" altLang="en-US" dirty="0"/>
          </a:p>
        </p:txBody>
      </p:sp>
      <p:grpSp>
        <p:nvGrpSpPr>
          <p:cNvPr id="12" name="组合 11">
            <a:extLst>
              <a:ext uri="{FF2B5EF4-FFF2-40B4-BE49-F238E27FC236}">
                <a16:creationId xmlns:a16="http://schemas.microsoft.com/office/drawing/2014/main" id="{D00E7B9C-B8C5-4D1E-9853-F36D08B29863}"/>
              </a:ext>
            </a:extLst>
          </p:cNvPr>
          <p:cNvGrpSpPr/>
          <p:nvPr/>
        </p:nvGrpSpPr>
        <p:grpSpPr>
          <a:xfrm>
            <a:off x="3013582" y="3101287"/>
            <a:ext cx="6164836" cy="3075676"/>
            <a:chOff x="529764" y="2422368"/>
            <a:chExt cx="8572799" cy="4277025"/>
          </a:xfrm>
        </p:grpSpPr>
        <p:pic>
          <p:nvPicPr>
            <p:cNvPr id="4" name="图片 3" descr="穿黑色衣服的男人在微笑&#10;&#10;描述已自动生成">
              <a:extLst>
                <a:ext uri="{FF2B5EF4-FFF2-40B4-BE49-F238E27FC236}">
                  <a16:creationId xmlns:a16="http://schemas.microsoft.com/office/drawing/2014/main" id="{767C844F-A53E-485B-820F-A3B50ACA1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65" y="2432792"/>
              <a:ext cx="2143125" cy="2143125"/>
            </a:xfrm>
            <a:prstGeom prst="rect">
              <a:avLst/>
            </a:prstGeom>
          </p:spPr>
        </p:pic>
        <p:pic>
          <p:nvPicPr>
            <p:cNvPr id="5" name="图片 4" descr="卡通人物&#10;&#10;描述已自动生成">
              <a:extLst>
                <a:ext uri="{FF2B5EF4-FFF2-40B4-BE49-F238E27FC236}">
                  <a16:creationId xmlns:a16="http://schemas.microsoft.com/office/drawing/2014/main" id="{94204127-D35D-4208-BF60-148B9C51B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889" y="2432791"/>
              <a:ext cx="2143125" cy="2143125"/>
            </a:xfrm>
            <a:prstGeom prst="rect">
              <a:avLst/>
            </a:prstGeom>
          </p:spPr>
        </p:pic>
        <p:pic>
          <p:nvPicPr>
            <p:cNvPr id="6" name="图片 5" descr="红色头发的男人&#10;&#10;描述已自动生成">
              <a:extLst>
                <a:ext uri="{FF2B5EF4-FFF2-40B4-BE49-F238E27FC236}">
                  <a16:creationId xmlns:a16="http://schemas.microsoft.com/office/drawing/2014/main" id="{9A7C1B4F-9483-4522-B477-84AE4F3BD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014" y="2422667"/>
              <a:ext cx="2143126" cy="2143126"/>
            </a:xfrm>
            <a:prstGeom prst="rect">
              <a:avLst/>
            </a:prstGeom>
          </p:spPr>
        </p:pic>
        <p:pic>
          <p:nvPicPr>
            <p:cNvPr id="7" name="图片 6" descr="绿色头发的小孩&#10;&#10;描述已自动生成">
              <a:extLst>
                <a:ext uri="{FF2B5EF4-FFF2-40B4-BE49-F238E27FC236}">
                  <a16:creationId xmlns:a16="http://schemas.microsoft.com/office/drawing/2014/main" id="{9BEB3738-080D-4DB1-9E7D-B0E96672A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9138" y="2422368"/>
              <a:ext cx="2143425" cy="2143425"/>
            </a:xfrm>
            <a:prstGeom prst="rect">
              <a:avLst/>
            </a:prstGeom>
          </p:spPr>
        </p:pic>
        <p:pic>
          <p:nvPicPr>
            <p:cNvPr id="8" name="图片 7" descr="城市的高楼大厦&#10;&#10;描述已自动生成">
              <a:extLst>
                <a:ext uri="{FF2B5EF4-FFF2-40B4-BE49-F238E27FC236}">
                  <a16:creationId xmlns:a16="http://schemas.microsoft.com/office/drawing/2014/main" id="{210012F6-19BD-4AEA-A4CE-6EA9EA3DD6BF}"/>
                </a:ext>
              </a:extLst>
            </p:cNvPr>
            <p:cNvPicPr>
              <a:picLocks noChangeAspect="1"/>
            </p:cNvPicPr>
            <p:nvPr/>
          </p:nvPicPr>
          <p:blipFill rotWithShape="1">
            <a:blip r:embed="rId7">
              <a:extLst>
                <a:ext uri="{28A0092B-C50C-407E-A947-70E740481C1C}">
                  <a14:useLocalDpi xmlns:a14="http://schemas.microsoft.com/office/drawing/2010/main" val="0"/>
                </a:ext>
              </a:extLst>
            </a:blip>
            <a:srcRect l="16713" r="16713"/>
            <a:stretch/>
          </p:blipFill>
          <p:spPr>
            <a:xfrm>
              <a:off x="529764" y="4565793"/>
              <a:ext cx="2143125" cy="2133600"/>
            </a:xfrm>
            <a:prstGeom prst="rect">
              <a:avLst/>
            </a:prstGeom>
          </p:spPr>
        </p:pic>
        <p:pic>
          <p:nvPicPr>
            <p:cNvPr id="9" name="图片 8" descr="图片包含 建筑, 墙壁, 石头, 行&#10;&#10;描述已自动生成">
              <a:extLst>
                <a:ext uri="{FF2B5EF4-FFF2-40B4-BE49-F238E27FC236}">
                  <a16:creationId xmlns:a16="http://schemas.microsoft.com/office/drawing/2014/main" id="{9DBF5C58-4A45-456B-B10D-252CCA831A17}"/>
                </a:ext>
              </a:extLst>
            </p:cNvPr>
            <p:cNvPicPr>
              <a:picLocks noChangeAspect="1"/>
            </p:cNvPicPr>
            <p:nvPr/>
          </p:nvPicPr>
          <p:blipFill rotWithShape="1">
            <a:blip r:embed="rId8">
              <a:extLst>
                <a:ext uri="{28A0092B-C50C-407E-A947-70E740481C1C}">
                  <a14:useLocalDpi xmlns:a14="http://schemas.microsoft.com/office/drawing/2010/main" val="0"/>
                </a:ext>
              </a:extLst>
            </a:blip>
            <a:srcRect l="18333" r="18333"/>
            <a:stretch/>
          </p:blipFill>
          <p:spPr>
            <a:xfrm>
              <a:off x="2672889" y="4565793"/>
              <a:ext cx="2143125" cy="2133600"/>
            </a:xfrm>
            <a:prstGeom prst="rect">
              <a:avLst/>
            </a:prstGeom>
          </p:spPr>
        </p:pic>
        <p:pic>
          <p:nvPicPr>
            <p:cNvPr id="10" name="图片 9" descr="图片包含 游戏机, 建筑, 涂鸦, 窗户&#10;&#10;描述已自动生成">
              <a:extLst>
                <a:ext uri="{FF2B5EF4-FFF2-40B4-BE49-F238E27FC236}">
                  <a16:creationId xmlns:a16="http://schemas.microsoft.com/office/drawing/2014/main" id="{18BB04F3-33A0-4E0D-8DC7-0DF6032CE38F}"/>
                </a:ext>
              </a:extLst>
            </p:cNvPr>
            <p:cNvPicPr>
              <a:picLocks noChangeAspect="1"/>
            </p:cNvPicPr>
            <p:nvPr/>
          </p:nvPicPr>
          <p:blipFill rotWithShape="1">
            <a:blip r:embed="rId9">
              <a:extLst>
                <a:ext uri="{28A0092B-C50C-407E-A947-70E740481C1C}">
                  <a14:useLocalDpi xmlns:a14="http://schemas.microsoft.com/office/drawing/2010/main" val="0"/>
                </a:ext>
              </a:extLst>
            </a:blip>
            <a:srcRect l="17010" r="17010"/>
            <a:stretch/>
          </p:blipFill>
          <p:spPr>
            <a:xfrm>
              <a:off x="4816014" y="4565793"/>
              <a:ext cx="2143125" cy="2133600"/>
            </a:xfrm>
            <a:prstGeom prst="rect">
              <a:avLst/>
            </a:prstGeom>
          </p:spPr>
        </p:pic>
        <p:pic>
          <p:nvPicPr>
            <p:cNvPr id="11" name="图片 10" descr="图片包含 桌子, 旧, 大, 卖&#10;&#10;描述已自动生成">
              <a:extLst>
                <a:ext uri="{FF2B5EF4-FFF2-40B4-BE49-F238E27FC236}">
                  <a16:creationId xmlns:a16="http://schemas.microsoft.com/office/drawing/2014/main" id="{4D18F037-4250-43A7-A647-5545A14F430A}"/>
                </a:ext>
              </a:extLst>
            </p:cNvPr>
            <p:cNvPicPr>
              <a:picLocks noChangeAspect="1"/>
            </p:cNvPicPr>
            <p:nvPr/>
          </p:nvPicPr>
          <p:blipFill rotWithShape="1">
            <a:blip r:embed="rId10">
              <a:extLst>
                <a:ext uri="{28A0092B-C50C-407E-A947-70E740481C1C}">
                  <a14:useLocalDpi xmlns:a14="http://schemas.microsoft.com/office/drawing/2010/main" val="0"/>
                </a:ext>
              </a:extLst>
            </a:blip>
            <a:srcRect l="17010" r="17010"/>
            <a:stretch/>
          </p:blipFill>
          <p:spPr>
            <a:xfrm>
              <a:off x="6959139" y="4565793"/>
              <a:ext cx="2143124" cy="2133600"/>
            </a:xfrm>
            <a:prstGeom prst="rect">
              <a:avLst/>
            </a:prstGeom>
          </p:spPr>
        </p:pic>
      </p:grpSp>
      <p:sp>
        <p:nvSpPr>
          <p:cNvPr id="13" name="矩形 12">
            <a:extLst>
              <a:ext uri="{FF2B5EF4-FFF2-40B4-BE49-F238E27FC236}">
                <a16:creationId xmlns:a16="http://schemas.microsoft.com/office/drawing/2014/main" id="{F6F6D6E5-0A1D-454A-8759-E4C00CA3D229}"/>
              </a:ext>
            </a:extLst>
          </p:cNvPr>
          <p:cNvSpPr/>
          <p:nvPr/>
        </p:nvSpPr>
        <p:spPr>
          <a:xfrm>
            <a:off x="7637046" y="3101288"/>
            <a:ext cx="1541156" cy="3075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0936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a:latin typeface="Calibri Light" panose="020F0302020204030204" pitchFamily="34" charset="0"/>
                <a:cs typeface="Calibri Light" panose="020F0302020204030204" pitchFamily="34" charset="0"/>
              </a:rPr>
              <a:t>Is our model more robust now?</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a:t>Domain generalization</a:t>
            </a:r>
          </a:p>
          <a:p>
            <a:pPr lvl="1"/>
            <a:r>
              <a:rPr lang="en-US" altLang="zh-CN" b="1"/>
              <a:t>distribution shift between training/test images</a:t>
            </a:r>
          </a:p>
          <a:p>
            <a:pPr lvl="1"/>
            <a:r>
              <a:rPr lang="en-US" altLang="zh-CN"/>
              <a:t>PACS dataset: 4 domains (photo, art, cartoon, sketch)</a:t>
            </a:r>
          </a:p>
          <a:p>
            <a:r>
              <a:rPr lang="en-US" altLang="zh-CN"/>
              <a:t>After applying InfoDrop:</a:t>
            </a:r>
            <a:endParaRPr lang="zh-CN" altLang="en-US" dirty="0"/>
          </a:p>
        </p:txBody>
      </p:sp>
      <p:pic>
        <p:nvPicPr>
          <p:cNvPr id="4" name="图片 3">
            <a:extLst>
              <a:ext uri="{FF2B5EF4-FFF2-40B4-BE49-F238E27FC236}">
                <a16:creationId xmlns:a16="http://schemas.microsoft.com/office/drawing/2014/main" id="{7E651BCE-0923-48CD-A399-ED01C7A95D19}"/>
              </a:ext>
            </a:extLst>
          </p:cNvPr>
          <p:cNvPicPr>
            <a:picLocks noChangeAspect="1"/>
          </p:cNvPicPr>
          <p:nvPr/>
        </p:nvPicPr>
        <p:blipFill>
          <a:blip r:embed="rId3"/>
          <a:stretch>
            <a:fillRect/>
          </a:stretch>
        </p:blipFill>
        <p:spPr>
          <a:xfrm>
            <a:off x="2447461" y="3826136"/>
            <a:ext cx="7297078" cy="2350827"/>
          </a:xfrm>
          <a:prstGeom prst="rect">
            <a:avLst/>
          </a:prstGeom>
        </p:spPr>
      </p:pic>
    </p:spTree>
    <p:extLst>
      <p:ext uri="{BB962C8B-B14F-4D97-AF65-F5344CB8AC3E}">
        <p14:creationId xmlns:p14="http://schemas.microsoft.com/office/powerpoint/2010/main" val="467443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Is our model more robust now?</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Few-shot Classification</a:t>
            </a:r>
          </a:p>
          <a:p>
            <a:pPr lvl="1"/>
            <a:r>
              <a:rPr lang="en-US" altLang="zh-CN" b="1" dirty="0"/>
              <a:t>class-wise distribution shift</a:t>
            </a:r>
          </a:p>
          <a:p>
            <a:pPr lvl="1"/>
            <a:r>
              <a:rPr lang="en-US" altLang="zh-CN" dirty="0"/>
              <a:t>CUB dataset</a:t>
            </a:r>
          </a:p>
          <a:p>
            <a:pPr lvl="2"/>
            <a:r>
              <a:rPr lang="en-US" altLang="zh-CN" dirty="0" err="1"/>
              <a:t>finegrained</a:t>
            </a:r>
            <a:r>
              <a:rPr lang="en-US" altLang="zh-CN" dirty="0"/>
              <a:t> classification</a:t>
            </a:r>
          </a:p>
          <a:p>
            <a:pPr lvl="1"/>
            <a:r>
              <a:rPr lang="en-US" altLang="zh-CN" dirty="0"/>
              <a:t>Various baselines</a:t>
            </a:r>
          </a:p>
          <a:p>
            <a:pPr lvl="2"/>
            <a:r>
              <a:rPr lang="en-US" altLang="zh-CN" dirty="0" err="1"/>
              <a:t>ProtoNet</a:t>
            </a:r>
            <a:r>
              <a:rPr lang="en-US" altLang="zh-CN" dirty="0"/>
              <a:t>, </a:t>
            </a:r>
            <a:r>
              <a:rPr lang="en-US" altLang="zh-CN" dirty="0" err="1"/>
              <a:t>MatchingNet</a:t>
            </a:r>
            <a:r>
              <a:rPr lang="en-US" altLang="zh-CN" dirty="0"/>
              <a:t>, </a:t>
            </a:r>
            <a:r>
              <a:rPr lang="en-US" altLang="zh-CN" dirty="0" err="1"/>
              <a:t>RelationNet</a:t>
            </a:r>
            <a:endParaRPr lang="zh-CN" altLang="en-US" dirty="0"/>
          </a:p>
        </p:txBody>
      </p:sp>
      <p:pic>
        <p:nvPicPr>
          <p:cNvPr id="4" name="图片 3">
            <a:extLst>
              <a:ext uri="{FF2B5EF4-FFF2-40B4-BE49-F238E27FC236}">
                <a16:creationId xmlns:a16="http://schemas.microsoft.com/office/drawing/2014/main" id="{DAD922B6-B732-4AE3-82FA-81C69006D416}"/>
              </a:ext>
            </a:extLst>
          </p:cNvPr>
          <p:cNvPicPr>
            <a:picLocks noChangeAspect="1"/>
          </p:cNvPicPr>
          <p:nvPr/>
        </p:nvPicPr>
        <p:blipFill>
          <a:blip r:embed="rId3"/>
          <a:stretch>
            <a:fillRect/>
          </a:stretch>
        </p:blipFill>
        <p:spPr>
          <a:xfrm>
            <a:off x="6469134" y="1825625"/>
            <a:ext cx="4884666" cy="2414684"/>
          </a:xfrm>
          <a:prstGeom prst="rect">
            <a:avLst/>
          </a:prstGeom>
        </p:spPr>
      </p:pic>
    </p:spTree>
    <p:extLst>
      <p:ext uri="{BB962C8B-B14F-4D97-AF65-F5344CB8AC3E}">
        <p14:creationId xmlns:p14="http://schemas.microsoft.com/office/powerpoint/2010/main" val="2099208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Is our model more robust now?</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Random image corruption</a:t>
            </a:r>
          </a:p>
          <a:p>
            <a:pPr lvl="1"/>
            <a:r>
              <a:rPr lang="en-US" altLang="zh-CN" dirty="0"/>
              <a:t>Caltech-256 dataset</a:t>
            </a:r>
          </a:p>
          <a:p>
            <a:pPr lvl="1"/>
            <a:r>
              <a:rPr lang="en-US" altLang="zh-CN" dirty="0"/>
              <a:t>Corruption function from </a:t>
            </a:r>
            <a:r>
              <a:rPr lang="en-US" altLang="zh-CN" dirty="0" err="1"/>
              <a:t>Imagenet</a:t>
            </a:r>
            <a:r>
              <a:rPr lang="en-US" altLang="zh-CN" dirty="0"/>
              <a:t>-C</a:t>
            </a:r>
          </a:p>
          <a:p>
            <a:pPr lvl="1"/>
            <a:endParaRPr lang="zh-CN" altLang="en-US" dirty="0"/>
          </a:p>
        </p:txBody>
      </p:sp>
      <p:pic>
        <p:nvPicPr>
          <p:cNvPr id="4" name="图片 3">
            <a:extLst>
              <a:ext uri="{FF2B5EF4-FFF2-40B4-BE49-F238E27FC236}">
                <a16:creationId xmlns:a16="http://schemas.microsoft.com/office/drawing/2014/main" id="{C19D0D3E-F62B-4EC8-B9C5-1017B1B8C181}"/>
              </a:ext>
            </a:extLst>
          </p:cNvPr>
          <p:cNvPicPr>
            <a:picLocks noChangeAspect="1"/>
          </p:cNvPicPr>
          <p:nvPr/>
        </p:nvPicPr>
        <p:blipFill>
          <a:blip r:embed="rId3"/>
          <a:stretch>
            <a:fillRect/>
          </a:stretch>
        </p:blipFill>
        <p:spPr>
          <a:xfrm>
            <a:off x="1241611" y="3429000"/>
            <a:ext cx="9708778" cy="2286000"/>
          </a:xfrm>
          <a:prstGeom prst="rect">
            <a:avLst/>
          </a:prstGeom>
        </p:spPr>
      </p:pic>
    </p:spTree>
    <p:extLst>
      <p:ext uri="{BB962C8B-B14F-4D97-AF65-F5344CB8AC3E}">
        <p14:creationId xmlns:p14="http://schemas.microsoft.com/office/powerpoint/2010/main" val="242355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CNN is not robust</a:t>
            </a:r>
            <a:endParaRPr lang="zh-CN" altLang="en-US" dirty="0">
              <a:latin typeface="Calibri Light" panose="020F0302020204030204" pitchFamily="34" charset="0"/>
              <a:cs typeface="Calibri Light" panose="020F0302020204030204" pitchFamily="34" charset="0"/>
            </a:endParaRPr>
          </a:p>
        </p:txBody>
      </p:sp>
      <p:pic>
        <p:nvPicPr>
          <p:cNvPr id="5" name="内容占位符 4" descr="黄色的狗&#10;&#10;描述已自动生成">
            <a:extLst>
              <a:ext uri="{FF2B5EF4-FFF2-40B4-BE49-F238E27FC236}">
                <a16:creationId xmlns:a16="http://schemas.microsoft.com/office/drawing/2014/main" id="{93C7E22B-E426-477E-8A28-FD8EFC02B5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729" y="1690688"/>
            <a:ext cx="1812646" cy="1812646"/>
          </a:xfrm>
        </p:spPr>
      </p:pic>
      <p:pic>
        <p:nvPicPr>
          <p:cNvPr id="7" name="图片 6" descr="卡通画&#10;&#10;描述已自动生成">
            <a:extLst>
              <a:ext uri="{FF2B5EF4-FFF2-40B4-BE49-F238E27FC236}">
                <a16:creationId xmlns:a16="http://schemas.microsoft.com/office/drawing/2014/main" id="{EC242D1A-B043-4E96-87F7-B75E6CFC9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8979" y="1690687"/>
            <a:ext cx="1812647" cy="1812646"/>
          </a:xfrm>
          <a:prstGeom prst="rect">
            <a:avLst/>
          </a:prstGeom>
        </p:spPr>
      </p:pic>
      <p:sp>
        <p:nvSpPr>
          <p:cNvPr id="8" name="箭头: 右 7">
            <a:extLst>
              <a:ext uri="{FF2B5EF4-FFF2-40B4-BE49-F238E27FC236}">
                <a16:creationId xmlns:a16="http://schemas.microsoft.com/office/drawing/2014/main" id="{BE1D228C-0D96-4B13-8AF2-2A6FB3603B61}"/>
              </a:ext>
            </a:extLst>
          </p:cNvPr>
          <p:cNvSpPr/>
          <p:nvPr/>
        </p:nvSpPr>
        <p:spPr>
          <a:xfrm>
            <a:off x="5444635" y="3272500"/>
            <a:ext cx="1302729"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大象在草地上&#10;&#10;描述已自动生成">
            <a:extLst>
              <a:ext uri="{FF2B5EF4-FFF2-40B4-BE49-F238E27FC236}">
                <a16:creationId xmlns:a16="http://schemas.microsoft.com/office/drawing/2014/main" id="{D755DAE7-7132-4660-968E-00A447C62C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0375" y="1690687"/>
            <a:ext cx="1812647" cy="1812647"/>
          </a:xfrm>
          <a:prstGeom prst="rect">
            <a:avLst/>
          </a:prstGeom>
        </p:spPr>
      </p:pic>
      <p:pic>
        <p:nvPicPr>
          <p:cNvPr id="13" name="图片 12" descr="地上的长颈鹿&#10;&#10;描述已自动生成">
            <a:extLst>
              <a:ext uri="{FF2B5EF4-FFF2-40B4-BE49-F238E27FC236}">
                <a16:creationId xmlns:a16="http://schemas.microsoft.com/office/drawing/2014/main" id="{250B8E1B-8D91-4BEB-A861-0E9176D1F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727" y="3503334"/>
            <a:ext cx="1812647" cy="1812647"/>
          </a:xfrm>
          <a:prstGeom prst="rect">
            <a:avLst/>
          </a:prstGeom>
        </p:spPr>
      </p:pic>
      <p:pic>
        <p:nvPicPr>
          <p:cNvPr id="15" name="图片 14" descr="棕色的马在草地上&#10;&#10;描述已自动生成">
            <a:extLst>
              <a:ext uri="{FF2B5EF4-FFF2-40B4-BE49-F238E27FC236}">
                <a16:creationId xmlns:a16="http://schemas.microsoft.com/office/drawing/2014/main" id="{51641236-EA68-4F70-81BB-C2197B964D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0374" y="3503334"/>
            <a:ext cx="1812647" cy="1812647"/>
          </a:xfrm>
          <a:prstGeom prst="rect">
            <a:avLst/>
          </a:prstGeom>
        </p:spPr>
      </p:pic>
      <p:pic>
        <p:nvPicPr>
          <p:cNvPr id="17" name="图片 16" descr="图片包含 游戏机, 画&#10;&#10;描述已自动生成">
            <a:extLst>
              <a:ext uri="{FF2B5EF4-FFF2-40B4-BE49-F238E27FC236}">
                <a16:creationId xmlns:a16="http://schemas.microsoft.com/office/drawing/2014/main" id="{9454B666-553E-4D31-8A13-4C7530FC34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1625" y="1690686"/>
            <a:ext cx="1812647" cy="1812647"/>
          </a:xfrm>
          <a:prstGeom prst="rect">
            <a:avLst/>
          </a:prstGeom>
        </p:spPr>
      </p:pic>
      <p:pic>
        <p:nvPicPr>
          <p:cNvPr id="19" name="图片 18" descr="卡通人物&#10;&#10;描述已自动生成">
            <a:extLst>
              <a:ext uri="{FF2B5EF4-FFF2-40B4-BE49-F238E27FC236}">
                <a16:creationId xmlns:a16="http://schemas.microsoft.com/office/drawing/2014/main" id="{8A6A616F-5676-43BA-9FCF-486E04BDA0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8978" y="3503334"/>
            <a:ext cx="1812647" cy="1812647"/>
          </a:xfrm>
          <a:prstGeom prst="rect">
            <a:avLst/>
          </a:prstGeom>
        </p:spPr>
      </p:pic>
      <p:pic>
        <p:nvPicPr>
          <p:cNvPr id="21" name="图片 20" descr="卡通画&#10;&#10;描述已自动生成">
            <a:extLst>
              <a:ext uri="{FF2B5EF4-FFF2-40B4-BE49-F238E27FC236}">
                <a16:creationId xmlns:a16="http://schemas.microsoft.com/office/drawing/2014/main" id="{7AEF0F26-A37C-4581-BAA4-D7C5308FE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91624" y="3503334"/>
            <a:ext cx="1812647" cy="1812647"/>
          </a:xfrm>
          <a:prstGeom prst="rect">
            <a:avLst/>
          </a:prstGeom>
        </p:spPr>
      </p:pic>
      <p:sp>
        <p:nvSpPr>
          <p:cNvPr id="22" name="文本框 21">
            <a:extLst>
              <a:ext uri="{FF2B5EF4-FFF2-40B4-BE49-F238E27FC236}">
                <a16:creationId xmlns:a16="http://schemas.microsoft.com/office/drawing/2014/main" id="{AB111F61-E9EA-4084-A417-34DB97238FDB}"/>
              </a:ext>
            </a:extLst>
          </p:cNvPr>
          <p:cNvSpPr txBox="1"/>
          <p:nvPr/>
        </p:nvSpPr>
        <p:spPr>
          <a:xfrm>
            <a:off x="1699475" y="5533534"/>
            <a:ext cx="2601798" cy="646331"/>
          </a:xfrm>
          <a:prstGeom prst="rect">
            <a:avLst/>
          </a:prstGeom>
          <a:noFill/>
        </p:spPr>
        <p:txBody>
          <a:bodyPr wrap="square" rtlCol="0">
            <a:spAutoFit/>
          </a:bodyPr>
          <a:lstStyle/>
          <a:p>
            <a:pPr algn="ctr"/>
            <a:r>
              <a:rPr lang="zh-CN" altLang="en-US" sz="3600" dirty="0"/>
              <a:t>😀</a:t>
            </a:r>
          </a:p>
        </p:txBody>
      </p:sp>
      <p:sp>
        <p:nvSpPr>
          <p:cNvPr id="23" name="文本框 22">
            <a:extLst>
              <a:ext uri="{FF2B5EF4-FFF2-40B4-BE49-F238E27FC236}">
                <a16:creationId xmlns:a16="http://schemas.microsoft.com/office/drawing/2014/main" id="{C49E3C20-9A44-4EC0-ADA9-78C913CF75B1}"/>
              </a:ext>
            </a:extLst>
          </p:cNvPr>
          <p:cNvSpPr txBox="1"/>
          <p:nvPr/>
        </p:nvSpPr>
        <p:spPr>
          <a:xfrm>
            <a:off x="7890725" y="5533534"/>
            <a:ext cx="2601798" cy="646331"/>
          </a:xfrm>
          <a:prstGeom prst="rect">
            <a:avLst/>
          </a:prstGeom>
          <a:noFill/>
        </p:spPr>
        <p:txBody>
          <a:bodyPr wrap="square" rtlCol="0">
            <a:spAutoFit/>
          </a:bodyPr>
          <a:lstStyle/>
          <a:p>
            <a:pPr algn="ctr"/>
            <a:r>
              <a:rPr lang="zh-CN" altLang="en-US" sz="3600" dirty="0"/>
              <a:t>😵</a:t>
            </a:r>
          </a:p>
        </p:txBody>
      </p:sp>
    </p:spTree>
    <p:extLst>
      <p:ext uri="{BB962C8B-B14F-4D97-AF65-F5344CB8AC3E}">
        <p14:creationId xmlns:p14="http://schemas.microsoft.com/office/powerpoint/2010/main" val="326326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Is our model more robust now?</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lstStyle/>
              <a:p>
                <a:r>
                  <a:rPr lang="en-US" altLang="zh-CN" dirty="0"/>
                  <a:t>Adversarial perturbation</a:t>
                </a:r>
              </a:p>
              <a:p>
                <a:pPr lvl="1"/>
                <a:r>
                  <a:rPr lang="en-US" altLang="zh-CN" dirty="0"/>
                  <a:t>CIFAR-10 dataset</a:t>
                </a:r>
              </a:p>
              <a:p>
                <a:pPr lvl="1"/>
                <a:r>
                  <a:rPr lang="en-US" altLang="zh-CN" dirty="0"/>
                  <a:t>20 runs of PGD,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𝑖𝑛𝑓</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8</m:t>
                        </m:r>
                      </m:num>
                      <m:den>
                        <m:r>
                          <a:rPr lang="en-US" altLang="zh-CN" b="0" i="1" smtClean="0">
                            <a:latin typeface="Cambria Math" panose="02040503050406030204" pitchFamily="18" charset="0"/>
                          </a:rPr>
                          <m:t>255</m:t>
                        </m:r>
                      </m:den>
                    </m:f>
                  </m:oMath>
                </a14:m>
                <a:endParaRPr lang="en-US" altLang="zh-CN" dirty="0"/>
              </a:p>
              <a:p>
                <a:pPr lvl="1"/>
                <a:r>
                  <a:rPr lang="en-US" altLang="zh-CN" dirty="0"/>
                  <a:t>Adversarial training w/ </a:t>
                </a:r>
                <a:r>
                  <a:rPr lang="en-US" altLang="zh-CN" dirty="0" err="1"/>
                  <a:t>InfoDrop</a:t>
                </a:r>
                <a:endParaRPr lang="en-US" altLang="zh-CN" dirty="0"/>
              </a:p>
              <a:p>
                <a:pPr marL="457200" lvl="1" indent="0">
                  <a:buNone/>
                </a:pPr>
                <a:endParaRPr lang="zh-CN" altLang="en-US" dirty="0"/>
              </a:p>
            </p:txBody>
          </p:sp>
        </mc:Choice>
        <mc:Fallback xmlns="">
          <p:sp>
            <p:nvSpPr>
              <p:cNvPr id="3" name="内容占位符 2">
                <a:extLst>
                  <a:ext uri="{FF2B5EF4-FFF2-40B4-BE49-F238E27FC236}">
                    <a16:creationId xmlns:a16="http://schemas.microsoft.com/office/drawing/2014/main" id="{4697F75D-338A-490B-9D49-A75B3459A929}"/>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2117870-8104-48BC-A6D6-0542577860E9}"/>
              </a:ext>
            </a:extLst>
          </p:cNvPr>
          <p:cNvPicPr>
            <a:picLocks noChangeAspect="1"/>
          </p:cNvPicPr>
          <p:nvPr/>
        </p:nvPicPr>
        <p:blipFill>
          <a:blip r:embed="rId4"/>
          <a:stretch>
            <a:fillRect/>
          </a:stretch>
        </p:blipFill>
        <p:spPr>
          <a:xfrm>
            <a:off x="3542178" y="3843779"/>
            <a:ext cx="5107643" cy="1520596"/>
          </a:xfrm>
          <a:prstGeom prst="rect">
            <a:avLst/>
          </a:prstGeom>
        </p:spPr>
      </p:pic>
    </p:spTree>
    <p:extLst>
      <p:ext uri="{BB962C8B-B14F-4D97-AF65-F5344CB8AC3E}">
        <p14:creationId xmlns:p14="http://schemas.microsoft.com/office/powerpoint/2010/main" val="252817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Take home messages</a:t>
            </a:r>
            <a:endParaRPr lang="zh-CN" altLang="en-US" dirty="0"/>
          </a:p>
        </p:txBody>
      </p:sp>
      <p:sp>
        <p:nvSpPr>
          <p:cNvPr id="3" name="内容占位符 2">
            <a:extLst>
              <a:ext uri="{FF2B5EF4-FFF2-40B4-BE49-F238E27FC236}">
                <a16:creationId xmlns:a16="http://schemas.microsoft.com/office/drawing/2014/main" id="{4697F75D-338A-490B-9D49-A75B3459A929}"/>
              </a:ext>
            </a:extLst>
          </p:cNvPr>
          <p:cNvSpPr>
            <a:spLocks noGrp="1"/>
          </p:cNvSpPr>
          <p:nvPr>
            <p:ph idx="1"/>
          </p:nvPr>
        </p:nvSpPr>
        <p:spPr/>
        <p:txBody>
          <a:bodyPr>
            <a:normAutofit fontScale="92500" lnSpcReduction="10000"/>
          </a:bodyPr>
          <a:lstStyle/>
          <a:p>
            <a:r>
              <a:rPr lang="en-US" altLang="zh-CN" dirty="0"/>
              <a:t>Enhancing shape-bias can improve various kinds of robustness.</a:t>
            </a:r>
          </a:p>
          <a:p>
            <a:endParaRPr lang="en-US" altLang="zh-CN" dirty="0"/>
          </a:p>
          <a:p>
            <a:r>
              <a:rPr lang="en-US" altLang="zh-CN" dirty="0"/>
              <a:t>We can discriminate shape from texture based on self-information.</a:t>
            </a:r>
          </a:p>
          <a:p>
            <a:endParaRPr lang="en-US" altLang="zh-CN" dirty="0"/>
          </a:p>
          <a:p>
            <a:r>
              <a:rPr lang="en-US" altLang="zh-CN" dirty="0"/>
              <a:t>We can alleviate texture-bias through </a:t>
            </a:r>
            <a:r>
              <a:rPr lang="en-US" altLang="zh-CN" dirty="0" err="1"/>
              <a:t>InfoDrop</a:t>
            </a:r>
            <a:r>
              <a:rPr lang="en-US" altLang="zh-CN" dirty="0"/>
              <a:t>, an information-based add-on during training only.</a:t>
            </a:r>
          </a:p>
          <a:p>
            <a:endParaRPr lang="en-US" altLang="zh-CN" dirty="0"/>
          </a:p>
          <a:p>
            <a:r>
              <a:rPr lang="en-US" altLang="zh-CN" dirty="0"/>
              <a:t>With </a:t>
            </a:r>
            <a:r>
              <a:rPr lang="en-US" altLang="zh-CN" dirty="0" err="1"/>
              <a:t>InfoDrop</a:t>
            </a:r>
            <a:r>
              <a:rPr lang="en-US" altLang="zh-CN" dirty="0"/>
              <a:t> applied, CNN is more robust against distribution shift (domain generalization, few-shot learning), image corruption and adversarial perturbation.</a:t>
            </a:r>
          </a:p>
          <a:p>
            <a:pPr marL="0" indent="0">
              <a:buNone/>
            </a:pPr>
            <a:endParaRPr lang="en-US" altLang="zh-CN" dirty="0"/>
          </a:p>
        </p:txBody>
      </p:sp>
    </p:spTree>
    <p:extLst>
      <p:ext uri="{BB962C8B-B14F-4D97-AF65-F5344CB8AC3E}">
        <p14:creationId xmlns:p14="http://schemas.microsoft.com/office/powerpoint/2010/main" val="39194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a:xfrm>
            <a:off x="0" y="851508"/>
            <a:ext cx="7868055" cy="1325563"/>
          </a:xfrm>
        </p:spPr>
        <p:txBody>
          <a:bodyPr/>
          <a:lstStyle/>
          <a:p>
            <a:pPr algn="ctr"/>
            <a:r>
              <a:rPr lang="en-US" altLang="zh-CN" dirty="0">
                <a:latin typeface="Calibri Light" panose="020F0302020204030204" pitchFamily="34" charset="0"/>
                <a:cs typeface="Calibri Light" panose="020F0302020204030204" pitchFamily="34" charset="0"/>
              </a:rPr>
              <a:t>Many thanks to all the collaborators!</a:t>
            </a:r>
            <a:endParaRPr lang="zh-CN" altLang="en-US" dirty="0"/>
          </a:p>
        </p:txBody>
      </p:sp>
      <p:pic>
        <p:nvPicPr>
          <p:cNvPr id="5" name="内容占位符 4" descr="图片包含 人, 室内, 前, 桌子&#10;&#10;描述已自动生成">
            <a:extLst>
              <a:ext uri="{FF2B5EF4-FFF2-40B4-BE49-F238E27FC236}">
                <a16:creationId xmlns:a16="http://schemas.microsoft.com/office/drawing/2014/main" id="{14F2C07D-773A-4FA6-B791-E2010C571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4272" y="2177071"/>
            <a:ext cx="1905000" cy="1905000"/>
          </a:xfrm>
        </p:spPr>
      </p:pic>
      <p:pic>
        <p:nvPicPr>
          <p:cNvPr id="9" name="图片 8" descr="穿条纹衬衫的男人&#10;&#10;描述已自动生成">
            <a:extLst>
              <a:ext uri="{FF2B5EF4-FFF2-40B4-BE49-F238E27FC236}">
                <a16:creationId xmlns:a16="http://schemas.microsoft.com/office/drawing/2014/main" id="{ECE0AB75-4E0E-45E9-892C-223F6728D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272" y="4082071"/>
            <a:ext cx="1905000" cy="1905000"/>
          </a:xfrm>
          <a:prstGeom prst="rect">
            <a:avLst/>
          </a:prstGeom>
        </p:spPr>
      </p:pic>
      <p:pic>
        <p:nvPicPr>
          <p:cNvPr id="11" name="图片 10" descr="树林前的花园里站着人&#10;&#10;描述已自动生成">
            <a:extLst>
              <a:ext uri="{FF2B5EF4-FFF2-40B4-BE49-F238E27FC236}">
                <a16:creationId xmlns:a16="http://schemas.microsoft.com/office/drawing/2014/main" id="{761C619D-2611-4C41-8B9B-BAD7A6B2B4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4272" y="2177071"/>
            <a:ext cx="1905000" cy="1905000"/>
          </a:xfrm>
          <a:prstGeom prst="rect">
            <a:avLst/>
          </a:prstGeom>
        </p:spPr>
      </p:pic>
      <p:pic>
        <p:nvPicPr>
          <p:cNvPr id="13" name="图片 12" descr="男孩在微笑&#10;&#10;描述已自动生成">
            <a:extLst>
              <a:ext uri="{FF2B5EF4-FFF2-40B4-BE49-F238E27FC236}">
                <a16:creationId xmlns:a16="http://schemas.microsoft.com/office/drawing/2014/main" id="{B209250D-8C73-4678-8579-E6ECA6F6C9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272" y="4082071"/>
            <a:ext cx="1905000" cy="1905000"/>
          </a:xfrm>
          <a:prstGeom prst="rect">
            <a:avLst/>
          </a:prstGeom>
        </p:spPr>
      </p:pic>
      <p:pic>
        <p:nvPicPr>
          <p:cNvPr id="19" name="图片 18" descr="男人站在那里&#10;&#10;描述已自动生成">
            <a:extLst>
              <a:ext uri="{FF2B5EF4-FFF2-40B4-BE49-F238E27FC236}">
                <a16:creationId xmlns:a16="http://schemas.microsoft.com/office/drawing/2014/main" id="{C095516C-222E-4BD4-8450-52D7CAFB89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4272" y="4082071"/>
            <a:ext cx="1905001" cy="1905001"/>
          </a:xfrm>
          <a:prstGeom prst="rect">
            <a:avLst/>
          </a:prstGeom>
        </p:spPr>
      </p:pic>
      <p:sp>
        <p:nvSpPr>
          <p:cNvPr id="20" name="文本框 19">
            <a:extLst>
              <a:ext uri="{FF2B5EF4-FFF2-40B4-BE49-F238E27FC236}">
                <a16:creationId xmlns:a16="http://schemas.microsoft.com/office/drawing/2014/main" id="{3329FD63-1003-4793-8F2A-CA7C6A3472F7}"/>
              </a:ext>
            </a:extLst>
          </p:cNvPr>
          <p:cNvSpPr txBox="1"/>
          <p:nvPr/>
        </p:nvSpPr>
        <p:spPr>
          <a:xfrm>
            <a:off x="7295746" y="2714072"/>
            <a:ext cx="4688732" cy="830997"/>
          </a:xfrm>
          <a:prstGeom prst="rect">
            <a:avLst/>
          </a:prstGeom>
          <a:noFill/>
        </p:spPr>
        <p:txBody>
          <a:bodyPr wrap="square" rtlCol="0">
            <a:spAutoFit/>
          </a:bodyPr>
          <a:lstStyle/>
          <a:p>
            <a:r>
              <a:rPr lang="en-US" altLang="zh-CN" sz="2400" dirty="0"/>
              <a:t>Code will be available on GitHub:</a:t>
            </a:r>
          </a:p>
          <a:p>
            <a:r>
              <a:rPr lang="en-US" altLang="zh-CN" sz="2400" dirty="0">
                <a:hlinkClick r:id="rId8"/>
              </a:rPr>
              <a:t>https://github.com/bfshi/InfoDrop</a:t>
            </a:r>
            <a:endParaRPr lang="zh-CN" altLang="en-US" sz="2400" dirty="0"/>
          </a:p>
        </p:txBody>
      </p:sp>
      <p:sp>
        <p:nvSpPr>
          <p:cNvPr id="21" name="文本框 20">
            <a:extLst>
              <a:ext uri="{FF2B5EF4-FFF2-40B4-BE49-F238E27FC236}">
                <a16:creationId xmlns:a16="http://schemas.microsoft.com/office/drawing/2014/main" id="{F0CFABF8-7530-4BD7-B5C6-B2B35C1D88FD}"/>
              </a:ext>
            </a:extLst>
          </p:cNvPr>
          <p:cNvSpPr txBox="1"/>
          <p:nvPr/>
        </p:nvSpPr>
        <p:spPr>
          <a:xfrm>
            <a:off x="7295746" y="4434406"/>
            <a:ext cx="4688732" cy="1200329"/>
          </a:xfrm>
          <a:prstGeom prst="rect">
            <a:avLst/>
          </a:prstGeom>
          <a:noFill/>
        </p:spPr>
        <p:txBody>
          <a:bodyPr wrap="square" rtlCol="0">
            <a:spAutoFit/>
          </a:bodyPr>
          <a:lstStyle/>
          <a:p>
            <a:r>
              <a:rPr lang="en-US" altLang="zh-CN" sz="2400" dirty="0"/>
              <a:t>Contact: Baifeng Shi</a:t>
            </a:r>
          </a:p>
          <a:p>
            <a:pPr marL="800100" lvl="1" indent="-342900">
              <a:buFont typeface="Arial" panose="020B0604020202020204" pitchFamily="34" charset="0"/>
              <a:buChar char="•"/>
            </a:pPr>
            <a:r>
              <a:rPr lang="en-US" altLang="zh-CN" sz="2400" dirty="0">
                <a:hlinkClick r:id="rId9"/>
              </a:rPr>
              <a:t>https://bfshi.github.io/</a:t>
            </a:r>
            <a:endParaRPr lang="en-US" altLang="zh-CN" sz="2400" dirty="0"/>
          </a:p>
          <a:p>
            <a:pPr marL="800100" lvl="1" indent="-342900">
              <a:buFont typeface="Arial" panose="020B0604020202020204" pitchFamily="34" charset="0"/>
              <a:buChar char="•"/>
            </a:pPr>
            <a:r>
              <a:rPr lang="en-US" altLang="zh-CN" sz="2400" dirty="0">
                <a:hlinkClick r:id="rId10"/>
              </a:rPr>
              <a:t>bfshi@pku.edu.cn</a:t>
            </a:r>
            <a:endParaRPr lang="en-US" altLang="zh-CN" sz="2400" dirty="0"/>
          </a:p>
        </p:txBody>
      </p:sp>
      <p:pic>
        <p:nvPicPr>
          <p:cNvPr id="4" name="图片 3" descr="图片包含 人, 室内, 男人, 手机&#10;&#10;描述已自动生成">
            <a:extLst>
              <a:ext uri="{FF2B5EF4-FFF2-40B4-BE49-F238E27FC236}">
                <a16:creationId xmlns:a16="http://schemas.microsoft.com/office/drawing/2014/main" id="{FB7C3DD8-F1D6-48D3-8925-CD03D6D9A1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79271" y="2177070"/>
            <a:ext cx="1905001" cy="1905000"/>
          </a:xfrm>
          <a:prstGeom prst="rect">
            <a:avLst/>
          </a:prstGeom>
        </p:spPr>
      </p:pic>
    </p:spTree>
    <p:extLst>
      <p:ext uri="{BB962C8B-B14F-4D97-AF65-F5344CB8AC3E}">
        <p14:creationId xmlns:p14="http://schemas.microsoft.com/office/powerpoint/2010/main" val="185282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descr="黄色的狗&#10;&#10;描述已自动生成">
            <a:extLst>
              <a:ext uri="{FF2B5EF4-FFF2-40B4-BE49-F238E27FC236}">
                <a16:creationId xmlns:a16="http://schemas.microsoft.com/office/drawing/2014/main" id="{9C73620E-679D-496F-BD5A-482E7B672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15440"/>
            <a:ext cx="1812646" cy="1812646"/>
          </a:xfrm>
          <a:prstGeom prst="rect">
            <a:avLst/>
          </a:prstGeom>
        </p:spPr>
      </p:pic>
      <p:pic>
        <p:nvPicPr>
          <p:cNvPr id="5" name="图片 4" descr="棕色的马在草地上&#10;&#10;描述已自动生成">
            <a:extLst>
              <a:ext uri="{FF2B5EF4-FFF2-40B4-BE49-F238E27FC236}">
                <a16:creationId xmlns:a16="http://schemas.microsoft.com/office/drawing/2014/main" id="{378BAB1E-584E-4B29-AA29-4E4DBCBEB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929" y="2815439"/>
            <a:ext cx="1812647" cy="1812647"/>
          </a:xfrm>
          <a:prstGeom prst="rect">
            <a:avLst/>
          </a:prstGeom>
        </p:spPr>
      </p:pic>
      <p:sp>
        <p:nvSpPr>
          <p:cNvPr id="6" name="文本框 5">
            <a:extLst>
              <a:ext uri="{FF2B5EF4-FFF2-40B4-BE49-F238E27FC236}">
                <a16:creationId xmlns:a16="http://schemas.microsoft.com/office/drawing/2014/main" id="{F8732A39-07ED-480F-A657-3A212F42FE3A}"/>
              </a:ext>
            </a:extLst>
          </p:cNvPr>
          <p:cNvSpPr txBox="1"/>
          <p:nvPr/>
        </p:nvSpPr>
        <p:spPr>
          <a:xfrm>
            <a:off x="2799760" y="3525625"/>
            <a:ext cx="622169" cy="461665"/>
          </a:xfrm>
          <a:prstGeom prst="rect">
            <a:avLst/>
          </a:prstGeom>
          <a:noFill/>
        </p:spPr>
        <p:txBody>
          <a:bodyPr wrap="square" rtlCol="0">
            <a:spAutoFit/>
          </a:bodyPr>
          <a:lstStyle/>
          <a:p>
            <a:r>
              <a:rPr lang="en-US" altLang="zh-CN" sz="2400" dirty="0"/>
              <a:t>vs.</a:t>
            </a:r>
            <a:endParaRPr lang="zh-CN" altLang="en-US" sz="2400" dirty="0"/>
          </a:p>
        </p:txBody>
      </p:sp>
      <p:pic>
        <p:nvPicPr>
          <p:cNvPr id="7" name="图片 6" descr="大象在草地上&#10;&#10;描述已自动生成">
            <a:extLst>
              <a:ext uri="{FF2B5EF4-FFF2-40B4-BE49-F238E27FC236}">
                <a16:creationId xmlns:a16="http://schemas.microsoft.com/office/drawing/2014/main" id="{E8B0BB86-C096-48BC-A8C9-CF448E5A53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7426" y="2815438"/>
            <a:ext cx="1812647" cy="1812647"/>
          </a:xfrm>
          <a:prstGeom prst="rect">
            <a:avLst/>
          </a:prstGeom>
        </p:spPr>
      </p:pic>
      <p:pic>
        <p:nvPicPr>
          <p:cNvPr id="8" name="图片 7" descr="地上的长颈鹿&#10;&#10;描述已自动生成">
            <a:extLst>
              <a:ext uri="{FF2B5EF4-FFF2-40B4-BE49-F238E27FC236}">
                <a16:creationId xmlns:a16="http://schemas.microsoft.com/office/drawing/2014/main" id="{E0EB52F6-10C2-4732-8886-32309293AA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1155" y="2815437"/>
            <a:ext cx="1812647" cy="1812647"/>
          </a:xfrm>
          <a:prstGeom prst="rect">
            <a:avLst/>
          </a:prstGeom>
        </p:spPr>
      </p:pic>
      <p:sp>
        <p:nvSpPr>
          <p:cNvPr id="9" name="文本框 8">
            <a:extLst>
              <a:ext uri="{FF2B5EF4-FFF2-40B4-BE49-F238E27FC236}">
                <a16:creationId xmlns:a16="http://schemas.microsoft.com/office/drawing/2014/main" id="{6968F3A1-7F0C-4031-AC6F-6CA94C9F27C2}"/>
              </a:ext>
            </a:extLst>
          </p:cNvPr>
          <p:cNvSpPr txBox="1"/>
          <p:nvPr/>
        </p:nvSpPr>
        <p:spPr>
          <a:xfrm>
            <a:off x="8918984" y="3525624"/>
            <a:ext cx="622169" cy="461665"/>
          </a:xfrm>
          <a:prstGeom prst="rect">
            <a:avLst/>
          </a:prstGeom>
          <a:noFill/>
        </p:spPr>
        <p:txBody>
          <a:bodyPr wrap="square" rtlCol="0">
            <a:spAutoFit/>
          </a:bodyPr>
          <a:lstStyle/>
          <a:p>
            <a:r>
              <a:rPr lang="en-US" altLang="zh-CN" sz="2400" dirty="0"/>
              <a:t>vs.</a:t>
            </a:r>
            <a:endParaRPr lang="zh-CN" altLang="en-US" sz="2400" dirty="0"/>
          </a:p>
        </p:txBody>
      </p:sp>
      <p:sp>
        <p:nvSpPr>
          <p:cNvPr id="10" name="箭头: 右 9">
            <a:extLst>
              <a:ext uri="{FF2B5EF4-FFF2-40B4-BE49-F238E27FC236}">
                <a16:creationId xmlns:a16="http://schemas.microsoft.com/office/drawing/2014/main" id="{D64ED15E-11EF-471D-848D-90087520AAFF}"/>
              </a:ext>
            </a:extLst>
          </p:cNvPr>
          <p:cNvSpPr/>
          <p:nvPr/>
        </p:nvSpPr>
        <p:spPr>
          <a:xfrm>
            <a:off x="5462965" y="3525623"/>
            <a:ext cx="1302729"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D309253-DF5A-4BD8-896C-A259EC4D2275}"/>
              </a:ext>
            </a:extLst>
          </p:cNvPr>
          <p:cNvSpPr txBox="1"/>
          <p:nvPr/>
        </p:nvSpPr>
        <p:spPr>
          <a:xfrm>
            <a:off x="1726454" y="4971565"/>
            <a:ext cx="2601798" cy="646331"/>
          </a:xfrm>
          <a:prstGeom prst="rect">
            <a:avLst/>
          </a:prstGeom>
          <a:noFill/>
        </p:spPr>
        <p:txBody>
          <a:bodyPr wrap="square" rtlCol="0">
            <a:spAutoFit/>
          </a:bodyPr>
          <a:lstStyle/>
          <a:p>
            <a:pPr algn="ctr"/>
            <a:r>
              <a:rPr lang="zh-CN" altLang="en-US" sz="3600" dirty="0"/>
              <a:t>😀</a:t>
            </a:r>
          </a:p>
        </p:txBody>
      </p:sp>
      <p:sp>
        <p:nvSpPr>
          <p:cNvPr id="12" name="文本框 11">
            <a:extLst>
              <a:ext uri="{FF2B5EF4-FFF2-40B4-BE49-F238E27FC236}">
                <a16:creationId xmlns:a16="http://schemas.microsoft.com/office/drawing/2014/main" id="{47727A22-FC8F-48CD-AC8A-4A77E7E613CD}"/>
              </a:ext>
            </a:extLst>
          </p:cNvPr>
          <p:cNvSpPr txBox="1"/>
          <p:nvPr/>
        </p:nvSpPr>
        <p:spPr>
          <a:xfrm>
            <a:off x="7863749" y="4971565"/>
            <a:ext cx="2601798" cy="646331"/>
          </a:xfrm>
          <a:prstGeom prst="rect">
            <a:avLst/>
          </a:prstGeom>
          <a:noFill/>
        </p:spPr>
        <p:txBody>
          <a:bodyPr wrap="square" rtlCol="0">
            <a:spAutoFit/>
          </a:bodyPr>
          <a:lstStyle/>
          <a:p>
            <a:pPr algn="ctr"/>
            <a:r>
              <a:rPr lang="zh-CN" altLang="en-US" sz="3600" dirty="0"/>
              <a:t>😵</a:t>
            </a:r>
          </a:p>
        </p:txBody>
      </p:sp>
      <p:sp>
        <p:nvSpPr>
          <p:cNvPr id="15" name="标题 14">
            <a:extLst>
              <a:ext uri="{FF2B5EF4-FFF2-40B4-BE49-F238E27FC236}">
                <a16:creationId xmlns:a16="http://schemas.microsoft.com/office/drawing/2014/main" id="{366C8AB7-D237-4359-8EF1-C847706AE436}"/>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CNN is not robust</a:t>
            </a:r>
            <a:endParaRPr lang="zh-CN" altLang="en-US" dirty="0"/>
          </a:p>
        </p:txBody>
      </p:sp>
    </p:spTree>
    <p:extLst>
      <p:ext uri="{BB962C8B-B14F-4D97-AF65-F5344CB8AC3E}">
        <p14:creationId xmlns:p14="http://schemas.microsoft.com/office/powerpoint/2010/main" val="165933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CNN is not robust</a:t>
            </a:r>
            <a:endParaRPr lang="zh-CN" altLang="en-US" dirty="0"/>
          </a:p>
        </p:txBody>
      </p:sp>
      <p:pic>
        <p:nvPicPr>
          <p:cNvPr id="4" name="图片 3">
            <a:extLst>
              <a:ext uri="{FF2B5EF4-FFF2-40B4-BE49-F238E27FC236}">
                <a16:creationId xmlns:a16="http://schemas.microsoft.com/office/drawing/2014/main" id="{25D3DDE2-A34B-471C-AAA5-C1F7355604EF}"/>
              </a:ext>
            </a:extLst>
          </p:cNvPr>
          <p:cNvPicPr>
            <a:picLocks noChangeAspect="1"/>
          </p:cNvPicPr>
          <p:nvPr/>
        </p:nvPicPr>
        <p:blipFill>
          <a:blip r:embed="rId3"/>
          <a:stretch>
            <a:fillRect/>
          </a:stretch>
        </p:blipFill>
        <p:spPr>
          <a:xfrm>
            <a:off x="838200" y="2394681"/>
            <a:ext cx="1597786" cy="1606613"/>
          </a:xfrm>
          <a:prstGeom prst="rect">
            <a:avLst/>
          </a:prstGeom>
        </p:spPr>
      </p:pic>
      <p:pic>
        <p:nvPicPr>
          <p:cNvPr id="5" name="图片 4">
            <a:extLst>
              <a:ext uri="{FF2B5EF4-FFF2-40B4-BE49-F238E27FC236}">
                <a16:creationId xmlns:a16="http://schemas.microsoft.com/office/drawing/2014/main" id="{10BC090F-2413-4F22-B0D8-CB1F2DC92965}"/>
              </a:ext>
            </a:extLst>
          </p:cNvPr>
          <p:cNvPicPr>
            <a:picLocks noChangeAspect="1"/>
          </p:cNvPicPr>
          <p:nvPr/>
        </p:nvPicPr>
        <p:blipFill>
          <a:blip r:embed="rId4"/>
          <a:stretch>
            <a:fillRect/>
          </a:stretch>
        </p:blipFill>
        <p:spPr>
          <a:xfrm>
            <a:off x="3294398" y="2394681"/>
            <a:ext cx="8059402" cy="1606613"/>
          </a:xfrm>
          <a:prstGeom prst="rect">
            <a:avLst/>
          </a:prstGeom>
        </p:spPr>
      </p:pic>
      <p:sp>
        <p:nvSpPr>
          <p:cNvPr id="6" name="箭头: 右 5">
            <a:extLst>
              <a:ext uri="{FF2B5EF4-FFF2-40B4-BE49-F238E27FC236}">
                <a16:creationId xmlns:a16="http://schemas.microsoft.com/office/drawing/2014/main" id="{6769347B-D56C-4D01-B606-C823E3DE0591}"/>
              </a:ext>
            </a:extLst>
          </p:cNvPr>
          <p:cNvSpPr/>
          <p:nvPr/>
        </p:nvSpPr>
        <p:spPr>
          <a:xfrm>
            <a:off x="2528249" y="3024264"/>
            <a:ext cx="673885" cy="347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F73EFC-7824-4A55-9770-DFC49989BDF9}"/>
              </a:ext>
            </a:extLst>
          </p:cNvPr>
          <p:cNvSpPr txBox="1"/>
          <p:nvPr/>
        </p:nvSpPr>
        <p:spPr>
          <a:xfrm>
            <a:off x="340714" y="4247183"/>
            <a:ext cx="2601798" cy="646331"/>
          </a:xfrm>
          <a:prstGeom prst="rect">
            <a:avLst/>
          </a:prstGeom>
          <a:noFill/>
        </p:spPr>
        <p:txBody>
          <a:bodyPr wrap="square" rtlCol="0">
            <a:spAutoFit/>
          </a:bodyPr>
          <a:lstStyle/>
          <a:p>
            <a:pPr algn="ctr"/>
            <a:r>
              <a:rPr lang="zh-CN" altLang="en-US" sz="3600" dirty="0"/>
              <a:t>😀</a:t>
            </a:r>
          </a:p>
        </p:txBody>
      </p:sp>
      <p:sp>
        <p:nvSpPr>
          <p:cNvPr id="8" name="文本框 7">
            <a:extLst>
              <a:ext uri="{FF2B5EF4-FFF2-40B4-BE49-F238E27FC236}">
                <a16:creationId xmlns:a16="http://schemas.microsoft.com/office/drawing/2014/main" id="{8AEE88CF-121E-470D-8AC1-1B912308718C}"/>
              </a:ext>
            </a:extLst>
          </p:cNvPr>
          <p:cNvSpPr txBox="1"/>
          <p:nvPr/>
        </p:nvSpPr>
        <p:spPr>
          <a:xfrm>
            <a:off x="6023200" y="4247183"/>
            <a:ext cx="2601798" cy="646331"/>
          </a:xfrm>
          <a:prstGeom prst="rect">
            <a:avLst/>
          </a:prstGeom>
          <a:noFill/>
        </p:spPr>
        <p:txBody>
          <a:bodyPr wrap="square" rtlCol="0">
            <a:spAutoFit/>
          </a:bodyPr>
          <a:lstStyle/>
          <a:p>
            <a:pPr algn="ctr"/>
            <a:r>
              <a:rPr lang="zh-CN" altLang="en-US" sz="3600" dirty="0"/>
              <a:t>😵</a:t>
            </a:r>
          </a:p>
        </p:txBody>
      </p:sp>
    </p:spTree>
    <p:extLst>
      <p:ext uri="{BB962C8B-B14F-4D97-AF65-F5344CB8AC3E}">
        <p14:creationId xmlns:p14="http://schemas.microsoft.com/office/powerpoint/2010/main" val="321760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CNN is not robust</a:t>
            </a:r>
            <a:endParaRPr lang="zh-CN" altLang="en-US" dirty="0"/>
          </a:p>
        </p:txBody>
      </p:sp>
      <p:sp>
        <p:nvSpPr>
          <p:cNvPr id="4" name="AutoShape 2">
            <a:extLst>
              <a:ext uri="{FF2B5EF4-FFF2-40B4-BE49-F238E27FC236}">
                <a16:creationId xmlns:a16="http://schemas.microsoft.com/office/drawing/2014/main" id="{ADCB6CC5-BD6F-4C10-831B-63A0CB1173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35F6BF34-96FC-454A-A2E4-003B09C54851}"/>
              </a:ext>
            </a:extLst>
          </p:cNvPr>
          <p:cNvSpPr txBox="1"/>
          <p:nvPr/>
        </p:nvSpPr>
        <p:spPr>
          <a:xfrm>
            <a:off x="1324326" y="5042060"/>
            <a:ext cx="2601798" cy="646331"/>
          </a:xfrm>
          <a:prstGeom prst="rect">
            <a:avLst/>
          </a:prstGeom>
          <a:noFill/>
        </p:spPr>
        <p:txBody>
          <a:bodyPr wrap="square" rtlCol="0">
            <a:spAutoFit/>
          </a:bodyPr>
          <a:lstStyle/>
          <a:p>
            <a:pPr algn="ctr"/>
            <a:r>
              <a:rPr lang="zh-CN" altLang="en-US" sz="3600" dirty="0"/>
              <a:t>😀</a:t>
            </a:r>
          </a:p>
        </p:txBody>
      </p:sp>
      <p:sp>
        <p:nvSpPr>
          <p:cNvPr id="7" name="文本框 6">
            <a:extLst>
              <a:ext uri="{FF2B5EF4-FFF2-40B4-BE49-F238E27FC236}">
                <a16:creationId xmlns:a16="http://schemas.microsoft.com/office/drawing/2014/main" id="{482B8E8C-7A86-4490-BD22-7F6931ABC300}"/>
              </a:ext>
            </a:extLst>
          </p:cNvPr>
          <p:cNvSpPr txBox="1"/>
          <p:nvPr/>
        </p:nvSpPr>
        <p:spPr>
          <a:xfrm>
            <a:off x="8173501" y="5042060"/>
            <a:ext cx="2601798" cy="646331"/>
          </a:xfrm>
          <a:prstGeom prst="rect">
            <a:avLst/>
          </a:prstGeom>
          <a:noFill/>
        </p:spPr>
        <p:txBody>
          <a:bodyPr wrap="square" rtlCol="0">
            <a:spAutoFit/>
          </a:bodyPr>
          <a:lstStyle/>
          <a:p>
            <a:pPr algn="ctr"/>
            <a:r>
              <a:rPr lang="zh-CN" altLang="en-US" sz="3600" dirty="0"/>
              <a:t>😵</a:t>
            </a:r>
          </a:p>
        </p:txBody>
      </p:sp>
      <p:pic>
        <p:nvPicPr>
          <p:cNvPr id="8" name="图片 7">
            <a:extLst>
              <a:ext uri="{FF2B5EF4-FFF2-40B4-BE49-F238E27FC236}">
                <a16:creationId xmlns:a16="http://schemas.microsoft.com/office/drawing/2014/main" id="{789695B4-D1D8-41D4-A8F9-7137E81AEE10}"/>
              </a:ext>
            </a:extLst>
          </p:cNvPr>
          <p:cNvPicPr>
            <a:picLocks noChangeAspect="1"/>
          </p:cNvPicPr>
          <p:nvPr/>
        </p:nvPicPr>
        <p:blipFill>
          <a:blip r:embed="rId3"/>
          <a:stretch>
            <a:fillRect/>
          </a:stretch>
        </p:blipFill>
        <p:spPr>
          <a:xfrm>
            <a:off x="1550709" y="1825625"/>
            <a:ext cx="9090581" cy="3085248"/>
          </a:xfrm>
          <a:prstGeom prst="rect">
            <a:avLst/>
          </a:prstGeom>
        </p:spPr>
      </p:pic>
    </p:spTree>
    <p:extLst>
      <p:ext uri="{BB962C8B-B14F-4D97-AF65-F5344CB8AC3E}">
        <p14:creationId xmlns:p14="http://schemas.microsoft.com/office/powerpoint/2010/main" val="167898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CNN is biased towards texture</a:t>
            </a:r>
            <a:endParaRPr lang="zh-CN" altLang="en-US" dirty="0"/>
          </a:p>
        </p:txBody>
      </p:sp>
      <p:pic>
        <p:nvPicPr>
          <p:cNvPr id="4" name="Picture 3">
            <a:extLst>
              <a:ext uri="{FF2B5EF4-FFF2-40B4-BE49-F238E27FC236}">
                <a16:creationId xmlns:a16="http://schemas.microsoft.com/office/drawing/2014/main" id="{EC54C6DB-83C8-4794-9DEC-C4C17F66B666}"/>
              </a:ext>
            </a:extLst>
          </p:cNvPr>
          <p:cNvPicPr>
            <a:picLocks noChangeAspect="1"/>
          </p:cNvPicPr>
          <p:nvPr/>
        </p:nvPicPr>
        <p:blipFill>
          <a:blip r:embed="rId3"/>
          <a:stretch>
            <a:fillRect/>
          </a:stretch>
        </p:blipFill>
        <p:spPr>
          <a:xfrm>
            <a:off x="2062162" y="2400643"/>
            <a:ext cx="8067675" cy="2905125"/>
          </a:xfrm>
          <a:prstGeom prst="rect">
            <a:avLst/>
          </a:prstGeom>
        </p:spPr>
      </p:pic>
      <p:sp>
        <p:nvSpPr>
          <p:cNvPr id="5" name="文本框 4">
            <a:extLst>
              <a:ext uri="{FF2B5EF4-FFF2-40B4-BE49-F238E27FC236}">
                <a16:creationId xmlns:a16="http://schemas.microsoft.com/office/drawing/2014/main" id="{64199E2F-09F1-47AA-B2C9-CEB0CB709606}"/>
              </a:ext>
            </a:extLst>
          </p:cNvPr>
          <p:cNvSpPr txBox="1"/>
          <p:nvPr/>
        </p:nvSpPr>
        <p:spPr>
          <a:xfrm>
            <a:off x="732147" y="6334812"/>
            <a:ext cx="10515599" cy="307777"/>
          </a:xfrm>
          <a:prstGeom prst="rect">
            <a:avLst/>
          </a:prstGeom>
          <a:noFill/>
        </p:spPr>
        <p:txBody>
          <a:bodyPr wrap="square" rtlCol="0">
            <a:spAutoFit/>
          </a:bodyPr>
          <a:lstStyle/>
          <a:p>
            <a:pPr algn="r"/>
            <a:r>
              <a:rPr lang="en-US" altLang="zh-CN" sz="1400" dirty="0"/>
              <a:t>ImageNet-trained CNNs are biased towards texture; increasing shape bias improves accuracy and robustness, R </a:t>
            </a:r>
            <a:r>
              <a:rPr lang="en-US" altLang="zh-CN" sz="1400" dirty="0" err="1"/>
              <a:t>Geirhos</a:t>
            </a:r>
            <a:r>
              <a:rPr lang="en-US" altLang="zh-CN" sz="1400" dirty="0"/>
              <a:t> et al., ICLR’19</a:t>
            </a:r>
          </a:p>
        </p:txBody>
      </p:sp>
    </p:spTree>
    <p:extLst>
      <p:ext uri="{BB962C8B-B14F-4D97-AF65-F5344CB8AC3E}">
        <p14:creationId xmlns:p14="http://schemas.microsoft.com/office/powerpoint/2010/main" val="70811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B3D5-AD70-47D5-ABE9-0E0D2F5BB66C}"/>
              </a:ext>
            </a:extLst>
          </p:cNvPr>
          <p:cNvSpPr>
            <a:spLocks noGrp="1"/>
          </p:cNvSpPr>
          <p:nvPr>
            <p:ph type="title"/>
          </p:nvPr>
        </p:nvSpPr>
        <p:spPr/>
        <p:txBody>
          <a:bodyPr/>
          <a:lstStyle/>
          <a:p>
            <a:r>
              <a:rPr lang="en-US" altLang="zh-CN" dirty="0">
                <a:latin typeface="Calibri Light" panose="020F0302020204030204" pitchFamily="34" charset="0"/>
                <a:cs typeface="Calibri Light" panose="020F0302020204030204" pitchFamily="34" charset="0"/>
              </a:rPr>
              <a:t>Robustness -&gt; shape-bias</a:t>
            </a:r>
            <a:endParaRPr lang="zh-CN" altLang="en-US" dirty="0"/>
          </a:p>
        </p:txBody>
      </p:sp>
      <p:pic>
        <p:nvPicPr>
          <p:cNvPr id="5" name="Picture 2">
            <a:extLst>
              <a:ext uri="{FF2B5EF4-FFF2-40B4-BE49-F238E27FC236}">
                <a16:creationId xmlns:a16="http://schemas.microsoft.com/office/drawing/2014/main" id="{67730784-76D1-4FAD-986C-C680B92C8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005" y="1758218"/>
            <a:ext cx="5811989" cy="2102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2B50846B-0BB1-4344-9A67-8416E1E57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004" y="4023026"/>
            <a:ext cx="5811989" cy="1991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
            <a:extLst>
              <a:ext uri="{FF2B5EF4-FFF2-40B4-BE49-F238E27FC236}">
                <a16:creationId xmlns:a16="http://schemas.microsoft.com/office/drawing/2014/main" id="{5D9FA027-C4A3-4CB1-B35D-B890A90E52C9}"/>
              </a:ext>
            </a:extLst>
          </p:cNvPr>
          <p:cNvSpPr txBox="1"/>
          <p:nvPr/>
        </p:nvSpPr>
        <p:spPr>
          <a:xfrm>
            <a:off x="941622" y="2624838"/>
            <a:ext cx="2144962" cy="369332"/>
          </a:xfrm>
          <a:prstGeom prst="rect">
            <a:avLst/>
          </a:prstGeom>
          <a:noFill/>
        </p:spPr>
        <p:txBody>
          <a:bodyPr wrap="square" rtlCol="0">
            <a:spAutoFit/>
          </a:bodyPr>
          <a:lstStyle/>
          <a:p>
            <a:pPr algn="ctr"/>
            <a:r>
              <a:rPr lang="en-US" dirty="0"/>
              <a:t>Regular CNN</a:t>
            </a:r>
          </a:p>
        </p:txBody>
      </p:sp>
      <p:sp>
        <p:nvSpPr>
          <p:cNvPr id="8" name="TextBox 6">
            <a:extLst>
              <a:ext uri="{FF2B5EF4-FFF2-40B4-BE49-F238E27FC236}">
                <a16:creationId xmlns:a16="http://schemas.microsoft.com/office/drawing/2014/main" id="{1E9EA14B-0F27-45F2-8B71-B809AB69B214}"/>
              </a:ext>
            </a:extLst>
          </p:cNvPr>
          <p:cNvSpPr txBox="1"/>
          <p:nvPr/>
        </p:nvSpPr>
        <p:spPr>
          <a:xfrm>
            <a:off x="941622" y="4695710"/>
            <a:ext cx="2144962" cy="646331"/>
          </a:xfrm>
          <a:prstGeom prst="rect">
            <a:avLst/>
          </a:prstGeom>
          <a:noFill/>
        </p:spPr>
        <p:txBody>
          <a:bodyPr wrap="square" rtlCol="0">
            <a:spAutoFit/>
          </a:bodyPr>
          <a:lstStyle/>
          <a:p>
            <a:pPr algn="ctr"/>
            <a:r>
              <a:rPr lang="en-US" dirty="0" err="1"/>
              <a:t>Adversarially</a:t>
            </a:r>
            <a:r>
              <a:rPr lang="en-US" dirty="0"/>
              <a:t>-trained CNN</a:t>
            </a:r>
          </a:p>
        </p:txBody>
      </p:sp>
      <p:sp>
        <p:nvSpPr>
          <p:cNvPr id="9" name="文本框 8">
            <a:extLst>
              <a:ext uri="{FF2B5EF4-FFF2-40B4-BE49-F238E27FC236}">
                <a16:creationId xmlns:a16="http://schemas.microsoft.com/office/drawing/2014/main" id="{35978390-8368-47D0-B6A1-F4ECF17D6787}"/>
              </a:ext>
            </a:extLst>
          </p:cNvPr>
          <p:cNvSpPr txBox="1"/>
          <p:nvPr/>
        </p:nvSpPr>
        <p:spPr>
          <a:xfrm>
            <a:off x="944249" y="6334812"/>
            <a:ext cx="10303497" cy="307777"/>
          </a:xfrm>
          <a:prstGeom prst="rect">
            <a:avLst/>
          </a:prstGeom>
          <a:noFill/>
        </p:spPr>
        <p:txBody>
          <a:bodyPr wrap="square" rtlCol="0">
            <a:spAutoFit/>
          </a:bodyPr>
          <a:lstStyle/>
          <a:p>
            <a:pPr algn="r"/>
            <a:r>
              <a:rPr lang="en-US" altLang="zh-CN" sz="1400" dirty="0"/>
              <a:t>Interpreting </a:t>
            </a:r>
            <a:r>
              <a:rPr lang="en-US" altLang="zh-CN" sz="1400" dirty="0" err="1"/>
              <a:t>Adversarially</a:t>
            </a:r>
            <a:r>
              <a:rPr lang="en-US" altLang="zh-CN" sz="1400" dirty="0"/>
              <a:t> Trained Convolutional Neural Networks,</a:t>
            </a:r>
            <a:r>
              <a:rPr lang="zh-CN" altLang="en-US" sz="1400" dirty="0"/>
              <a:t> </a:t>
            </a:r>
            <a:r>
              <a:rPr lang="en-US" altLang="zh-CN" sz="1400" dirty="0" err="1"/>
              <a:t>Tianyuan</a:t>
            </a:r>
            <a:r>
              <a:rPr lang="zh-CN" altLang="en-US" sz="1400" dirty="0"/>
              <a:t> </a:t>
            </a:r>
            <a:r>
              <a:rPr lang="en-US" altLang="zh-CN" sz="1400" dirty="0"/>
              <a:t>Zhang</a:t>
            </a:r>
            <a:r>
              <a:rPr lang="zh-CN" altLang="en-US" sz="1400" dirty="0"/>
              <a:t> </a:t>
            </a:r>
            <a:r>
              <a:rPr lang="en-US" altLang="zh-CN" sz="1400" dirty="0"/>
              <a:t>et</a:t>
            </a:r>
            <a:r>
              <a:rPr lang="zh-CN" altLang="en-US" sz="1400" dirty="0"/>
              <a:t> </a:t>
            </a:r>
            <a:r>
              <a:rPr lang="en-US" altLang="zh-CN" sz="1400" dirty="0"/>
              <a:t>al.,</a:t>
            </a:r>
            <a:r>
              <a:rPr lang="zh-CN" altLang="en-US" sz="1400" dirty="0"/>
              <a:t> </a:t>
            </a:r>
            <a:r>
              <a:rPr lang="en-US" altLang="zh-CN" sz="1400" dirty="0"/>
              <a:t>ICML’19</a:t>
            </a:r>
          </a:p>
        </p:txBody>
      </p:sp>
    </p:spTree>
    <p:extLst>
      <p:ext uri="{BB962C8B-B14F-4D97-AF65-F5344CB8AC3E}">
        <p14:creationId xmlns:p14="http://schemas.microsoft.com/office/powerpoint/2010/main" val="296600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3B2E9B4-C3A9-41B4-9CEB-052212CC3B7A}"/>
              </a:ext>
            </a:extLst>
          </p:cNvPr>
          <p:cNvSpPr>
            <a:spLocks noGrp="1"/>
          </p:cNvSpPr>
          <p:nvPr>
            <p:ph type="title"/>
          </p:nvPr>
        </p:nvSpPr>
        <p:spPr>
          <a:xfrm>
            <a:off x="838200" y="2766218"/>
            <a:ext cx="10515600" cy="1325563"/>
          </a:xfrm>
        </p:spPr>
        <p:txBody>
          <a:bodyPr/>
          <a:lstStyle/>
          <a:p>
            <a:pPr algn="ctr"/>
            <a:r>
              <a:rPr lang="en-US" altLang="zh-CN" dirty="0">
                <a:latin typeface="Calibri Light" panose="020F0302020204030204" pitchFamily="34" charset="0"/>
                <a:cs typeface="Calibri Light" panose="020F0302020204030204" pitchFamily="34" charset="0"/>
              </a:rPr>
              <a:t>Is texture-bias a common reason for CNN’s non-robustness?</a:t>
            </a:r>
            <a:endParaRPr lang="zh-CN" altLang="en-US" dirty="0"/>
          </a:p>
        </p:txBody>
      </p:sp>
    </p:spTree>
    <p:extLst>
      <p:ext uri="{BB962C8B-B14F-4D97-AF65-F5344CB8AC3E}">
        <p14:creationId xmlns:p14="http://schemas.microsoft.com/office/powerpoint/2010/main" val="20330676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TotalTime>
  <Words>2986</Words>
  <Application>Microsoft Office PowerPoint</Application>
  <PresentationFormat>宽屏</PresentationFormat>
  <Paragraphs>221</Paragraphs>
  <Slides>32</Slides>
  <Notes>32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等线</vt:lpstr>
      <vt:lpstr>等线 Light</vt:lpstr>
      <vt:lpstr>Arial</vt:lpstr>
      <vt:lpstr>Calibri Light</vt:lpstr>
      <vt:lpstr>Cambria Math</vt:lpstr>
      <vt:lpstr>Office 主题​​</vt:lpstr>
      <vt:lpstr>Informative Dropout for Robust Representation Learning:  A Shape-bias Perspective</vt:lpstr>
      <vt:lpstr>Contents</vt:lpstr>
      <vt:lpstr>CNN is not robust</vt:lpstr>
      <vt:lpstr>CNN is not robust</vt:lpstr>
      <vt:lpstr>CNN is not robust</vt:lpstr>
      <vt:lpstr>CNN is not robust</vt:lpstr>
      <vt:lpstr>CNN is biased towards texture</vt:lpstr>
      <vt:lpstr>Robustness -&gt; shape-bias</vt:lpstr>
      <vt:lpstr>Is texture-bias a common reason for CNN’s non-robustness?</vt:lpstr>
      <vt:lpstr>Overview</vt:lpstr>
      <vt:lpstr>Methodology</vt:lpstr>
      <vt:lpstr>How to detect shape/texture?</vt:lpstr>
      <vt:lpstr>Eye fixation and saliency detection</vt:lpstr>
      <vt:lpstr>Information-based detector</vt:lpstr>
      <vt:lpstr>Information-based detector</vt:lpstr>
      <vt:lpstr>An intuitive explanation</vt:lpstr>
      <vt:lpstr>How to approximate q(p)</vt:lpstr>
      <vt:lpstr>Information-based detector</vt:lpstr>
      <vt:lpstr>From images to feature maps</vt:lpstr>
      <vt:lpstr>Towards a shape-biased model</vt:lpstr>
      <vt:lpstr>Informative Dropout (InfoDrop)</vt:lpstr>
      <vt:lpstr>“Internal” shape-bias</vt:lpstr>
      <vt:lpstr>“Internal” shape-bias</vt:lpstr>
      <vt:lpstr>Experiments</vt:lpstr>
      <vt:lpstr>Is our model more shape-biased now?</vt:lpstr>
      <vt:lpstr>Is our model more shape-biased now?</vt:lpstr>
      <vt:lpstr>Is our model more robust now?</vt:lpstr>
      <vt:lpstr>Is our model more robust now?</vt:lpstr>
      <vt:lpstr>Is our model more robust now?</vt:lpstr>
      <vt:lpstr>Is our model more robust now?</vt:lpstr>
      <vt:lpstr>Take home messages</vt:lpstr>
      <vt:lpstr>Many thanks to all the collaborators!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Informative Dropout for Robust Representation Learning:  A Shape-bias Perspective</dc:title>
  <dc:creator>Baifeng Shi (FA Talent)</dc:creator>
  <cp:lastModifiedBy>Baifeng Shi (FA Talent)</cp:lastModifiedBy>
  <cp:revision>79</cp:revision>
  <dcterms:created xsi:type="dcterms:W3CDTF">2020-06-12T12:51:59Z</dcterms:created>
  <dcterms:modified xsi:type="dcterms:W3CDTF">2020-08-14T07:17:16Z</dcterms:modified>
</cp:coreProperties>
</file>